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95" r:id="rId2"/>
    <p:sldId id="262" r:id="rId3"/>
    <p:sldId id="259"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5" r:id="rId18"/>
    <p:sldId id="276" r:id="rId19"/>
    <p:sldId id="277" r:id="rId20"/>
    <p:sldId id="278" r:id="rId21"/>
    <p:sldId id="292" r:id="rId22"/>
    <p:sldId id="280" r:id="rId23"/>
    <p:sldId id="284" r:id="rId24"/>
    <p:sldId id="285" r:id="rId25"/>
    <p:sldId id="279" r:id="rId26"/>
    <p:sldId id="282" r:id="rId27"/>
    <p:sldId id="281" r:id="rId28"/>
    <p:sldId id="283" r:id="rId29"/>
    <p:sldId id="286" r:id="rId30"/>
    <p:sldId id="287" r:id="rId31"/>
    <p:sldId id="288" r:id="rId32"/>
    <p:sldId id="289" r:id="rId33"/>
    <p:sldId id="290" r:id="rId34"/>
    <p:sldId id="291" r:id="rId35"/>
    <p:sldId id="293" r:id="rId36"/>
    <p:sldId id="29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8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cstate="print">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cstate="print"/>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cstate="print"/>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cstate="print"/>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FCBEE526-90CE-48F7-A154-840484E80BB3}" type="datetimeFigureOut">
              <a:rPr lang="en-IN" smtClean="0"/>
              <a:pPr/>
              <a:t>23-06-2024</a:t>
            </a:fld>
            <a:endParaRPr lang="en-IN"/>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IN"/>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52CCC2D3-795C-4A81-BD50-0C4066C1990C}" type="slidenum">
              <a:rPr lang="en-IN" smtClean="0"/>
              <a:pPr/>
              <a:t>‹#›</a:t>
            </a:fld>
            <a:endParaRPr lang="en-IN"/>
          </a:p>
        </p:txBody>
      </p:sp>
      <p:pic>
        <p:nvPicPr>
          <p:cNvPr id="9" name="Picture 8" descr="coverBand.png"/>
          <p:cNvPicPr>
            <a:picLocks noChangeAspect="1"/>
          </p:cNvPicPr>
          <p:nvPr/>
        </p:nvPicPr>
        <p:blipFill>
          <a:blip r:embed="rId5" cstate="print"/>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BEE526-90CE-48F7-A154-840484E80BB3}" type="datetimeFigureOut">
              <a:rPr lang="en-IN" smtClean="0"/>
              <a:pPr/>
              <a:t>23-06-2024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CCC2D3-795C-4A81-BD50-0C4066C1990C}"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BEE526-90CE-48F7-A154-840484E80BB3}" type="datetimeFigureOut">
              <a:rPr lang="en-IN" smtClean="0"/>
              <a:pPr/>
              <a:t>23-06-2024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CCC2D3-795C-4A81-BD50-0C4066C1990C}"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BEE526-90CE-48F7-A154-840484E80BB3}" type="datetimeFigureOut">
              <a:rPr lang="en-IN" smtClean="0"/>
              <a:pPr/>
              <a:t>23-06-2024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CCC2D3-795C-4A81-BD50-0C4066C1990C}"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BEE526-90CE-48F7-A154-840484E80BB3}" type="datetimeFigureOut">
              <a:rPr lang="en-IN" smtClean="0"/>
              <a:pPr/>
              <a:t>23-06-2024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CCC2D3-795C-4A81-BD50-0C4066C1990C}"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CBEE526-90CE-48F7-A154-840484E80BB3}" type="datetimeFigureOut">
              <a:rPr lang="en-IN" smtClean="0"/>
              <a:pPr/>
              <a:t>23-06-2024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2CCC2D3-795C-4A81-BD50-0C4066C1990C}" type="slidenum">
              <a:rPr lang="en-IN" smtClean="0"/>
              <a:pPr/>
              <a:t>‹#›</a:t>
            </a:fld>
            <a:endParaRPr lang="en-IN"/>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CBEE526-90CE-48F7-A154-840484E80BB3}" type="datetimeFigureOut">
              <a:rPr lang="en-IN" smtClean="0"/>
              <a:pPr/>
              <a:t>23-06-2024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2CCC2D3-795C-4A81-BD50-0C4066C1990C}" type="slidenum">
              <a:rPr lang="en-IN" smtClean="0"/>
              <a:pPr/>
              <a:t>‹#›</a:t>
            </a:fld>
            <a:endParaRPr lang="en-IN"/>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BEE526-90CE-48F7-A154-840484E80BB3}" type="datetimeFigureOut">
              <a:rPr lang="en-IN" smtClean="0"/>
              <a:pPr/>
              <a:t>23-06-2024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2CCC2D3-795C-4A81-BD50-0C4066C1990C}"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EE526-90CE-48F7-A154-840484E80BB3}" type="datetimeFigureOut">
              <a:rPr lang="en-IN" smtClean="0"/>
              <a:pPr/>
              <a:t>23-06-2024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2CCC2D3-795C-4A81-BD50-0C4066C1990C}"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BEE526-90CE-48F7-A154-840484E80BB3}" type="datetimeFigureOut">
              <a:rPr lang="en-IN" smtClean="0"/>
              <a:pPr/>
              <a:t>23-06-2024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2CCC2D3-795C-4A81-BD50-0C4066C1990C}"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cstate="print"/>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BEE526-90CE-48F7-A154-840484E80BB3}" type="datetimeFigureOut">
              <a:rPr lang="en-IN" smtClean="0"/>
              <a:pPr/>
              <a:t>23-06-2024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2CCC2D3-795C-4A81-BD50-0C4066C1990C}"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cstate="print">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FCBEE526-90CE-48F7-A154-840484E80BB3}" type="datetimeFigureOut">
              <a:rPr lang="en-IN" smtClean="0"/>
              <a:pPr/>
              <a:t>23-06-2024</a:t>
            </a:fld>
            <a:endParaRPr lang="en-IN"/>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IN"/>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52CCC2D3-795C-4A81-BD50-0C4066C1990C}"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jpg"/>
          <p:cNvPicPr>
            <a:picLocks noChangeAspect="1"/>
          </p:cNvPicPr>
          <p:nvPr/>
        </p:nvPicPr>
        <p:blipFill>
          <a:blip r:embed="rId2"/>
          <a:stretch>
            <a:fillRect/>
          </a:stretch>
        </p:blipFill>
        <p:spPr>
          <a:xfrm>
            <a:off x="3851919" y="692696"/>
            <a:ext cx="1300055" cy="1295888"/>
          </a:xfrm>
          <a:prstGeom prst="rect">
            <a:avLst/>
          </a:prstGeom>
        </p:spPr>
      </p:pic>
      <p:sp>
        <p:nvSpPr>
          <p:cNvPr id="5" name="Rectangle 4"/>
          <p:cNvSpPr/>
          <p:nvPr/>
        </p:nvSpPr>
        <p:spPr>
          <a:xfrm>
            <a:off x="755576" y="2420888"/>
            <a:ext cx="7920879" cy="2952328"/>
          </a:xfrm>
          <a:prstGeom prst="rect">
            <a:avLst/>
          </a:prstGeom>
        </p:spPr>
        <p:txBody>
          <a:bodyPr wrap="square">
            <a:spAutoFit/>
          </a:bodyPr>
          <a:lstStyle/>
          <a:p>
            <a:pPr algn="ctr"/>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KHATRA ADIBASI MAHAVIDYALAYA</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solidFill>
                  <a:srgbClr val="7030A0"/>
                </a:solidFill>
                <a:latin typeface="Times New Roman" pitchFamily="18" charset="0"/>
                <a:cs typeface="Times New Roman" pitchFamily="18" charset="0"/>
              </a:rPr>
              <a:t>E-CONTENT</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solidFill>
                  <a:srgbClr val="002060"/>
                </a:solidFill>
                <a:latin typeface="Times New Roman" pitchFamily="18" charset="0"/>
                <a:cs typeface="Times New Roman" pitchFamily="18" charset="0"/>
              </a:rPr>
              <a:t>DEPARTMENT OF GEOGRAPHY</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b="1" dirty="0">
                <a:effectLst>
                  <a:outerShdw blurRad="38100" dist="38100" dir="2700000" algn="tl">
                    <a:srgbClr val="000000">
                      <a:alpha val="43137"/>
                    </a:srgbClr>
                  </a:outerShdw>
                </a:effectLst>
                <a:latin typeface="Times New Roman" pitchFamily="18" charset="0"/>
                <a:cs typeface="Times New Roman" pitchFamily="18" charset="0"/>
              </a:rPr>
              <a:t>SEMESTER-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6 </a:t>
            </a:r>
            <a:r>
              <a:rPr lang="en-US" b="1" dirty="0">
                <a:effectLst>
                  <a:outerShdw blurRad="38100" dist="38100" dir="2700000" algn="tl">
                    <a:srgbClr val="000000">
                      <a:alpha val="43137"/>
                    </a:srgbClr>
                  </a:outerShdw>
                </a:effectLst>
                <a:latin typeface="Times New Roman" pitchFamily="18" charset="0"/>
                <a:cs typeface="Times New Roman" pitchFamily="18" charset="0"/>
              </a:rPr>
              <a:t>(PROGRAMME)</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solidFill>
                  <a:srgbClr val="FF0000"/>
                </a:solidFill>
                <a:latin typeface="Times New Roman" pitchFamily="18" charset="0"/>
                <a:cs typeface="Times New Roman" pitchFamily="18" charset="0"/>
              </a:rPr>
              <a:t>SESSION: 2021-2022</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solidFill>
                  <a:srgbClr val="FF0000"/>
                </a:solidFill>
                <a:latin typeface="Times New Roman" pitchFamily="18" charset="0"/>
                <a:cs typeface="Times New Roman" pitchFamily="18" charset="0"/>
              </a:rPr>
              <a:t>SUBJECT:</a:t>
            </a:r>
            <a:r>
              <a:rPr lang="en-US" dirty="0">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GEOGRAPHY</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solidFill>
                  <a:srgbClr val="FF0000"/>
                </a:solidFill>
                <a:latin typeface="Times New Roman" pitchFamily="18" charset="0"/>
                <a:cs typeface="Times New Roman" pitchFamily="18" charset="0"/>
              </a:rPr>
              <a:t>COURSE TITLE: </a:t>
            </a:r>
            <a:r>
              <a:rPr lang="en-US" dirty="0">
                <a:solidFill>
                  <a:srgbClr val="C00000"/>
                </a:solidFill>
                <a:latin typeface="Times New Roman" panose="02020603050405020304" pitchFamily="18" charset="0"/>
                <a:cs typeface="Times New Roman" panose="02020603050405020304" pitchFamily="18" charset="0"/>
              </a:rPr>
              <a:t>Soil and Biogeography </a:t>
            </a:r>
            <a:r>
              <a:rPr lang="en-US" dirty="0"/>
              <a:t>	</a:t>
            </a:r>
          </a:p>
          <a:p>
            <a:pPr algn="ctr"/>
            <a:r>
              <a:rPr lang="en-US" dirty="0"/>
              <a:t>	</a:t>
            </a:r>
            <a:r>
              <a:rPr lang="en-US" dirty="0" smtClean="0">
                <a:solidFill>
                  <a:srgbClr val="FF0000"/>
                </a:solidFill>
                <a:latin typeface="Times New Roman" pitchFamily="18" charset="0"/>
                <a:cs typeface="Times New Roman" pitchFamily="18" charset="0"/>
              </a:rPr>
              <a:t>COURSE </a:t>
            </a:r>
            <a:r>
              <a:rPr lang="en-US" dirty="0">
                <a:solidFill>
                  <a:srgbClr val="FF0000"/>
                </a:solidFill>
                <a:latin typeface="Times New Roman" pitchFamily="18" charset="0"/>
                <a:cs typeface="Times New Roman" pitchFamily="18" charset="0"/>
              </a:rPr>
              <a:t>CODE: </a:t>
            </a:r>
            <a:r>
              <a:rPr lang="en-US" dirty="0"/>
              <a:t>SP/GEO601/DSE-1B 	</a:t>
            </a:r>
          </a:p>
          <a:p>
            <a:pPr algn="ctr"/>
            <a:r>
              <a:rPr lang="en-US" dirty="0" smtClean="0">
                <a:solidFill>
                  <a:srgbClr val="FF0000"/>
                </a:solidFill>
                <a:latin typeface="Times New Roman" pitchFamily="18" charset="0"/>
                <a:cs typeface="Times New Roman" pitchFamily="18" charset="0"/>
              </a:rPr>
              <a:t>TOPIC</a:t>
            </a:r>
            <a:r>
              <a:rPr lang="en-US"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Soil System &amp; Soil profile</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solidFill>
                  <a:srgbClr val="FF0000"/>
                </a:solidFill>
                <a:latin typeface="Times New Roman" pitchFamily="18" charset="0"/>
                <a:cs typeface="Times New Roman" pitchFamily="18" charset="0"/>
              </a:rPr>
              <a:t>NAME OF THE TEACHER: </a:t>
            </a:r>
            <a:r>
              <a:rPr lang="en-US"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JAYANTA KARMAKAR</a:t>
            </a:r>
            <a:endParaRPr lang="en-US" dirty="0"/>
          </a:p>
        </p:txBody>
      </p:sp>
    </p:spTree>
    <p:extLst>
      <p:ext uri="{BB962C8B-B14F-4D97-AF65-F5344CB8AC3E}">
        <p14:creationId xmlns:p14="http://schemas.microsoft.com/office/powerpoint/2010/main" val="2463387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60648"/>
            <a:ext cx="3600400" cy="792088"/>
          </a:xfrm>
        </p:spPr>
        <p:txBody>
          <a:bodyPr/>
          <a:lstStyle/>
          <a:p>
            <a:pPr algn="l"/>
            <a:r>
              <a:rPr lang="en-US" sz="3600" b="1" dirty="0" smtClean="0"/>
              <a:t>Soil Horizons</a:t>
            </a:r>
            <a:endParaRPr lang="en-US" sz="3600" b="1" dirty="0"/>
          </a:p>
        </p:txBody>
      </p:sp>
      <p:sp>
        <p:nvSpPr>
          <p:cNvPr id="6" name="Content Placeholder 5"/>
          <p:cNvSpPr>
            <a:spLocks noGrp="1"/>
          </p:cNvSpPr>
          <p:nvPr>
            <p:ph idx="1"/>
          </p:nvPr>
        </p:nvSpPr>
        <p:spPr>
          <a:xfrm>
            <a:off x="467544" y="980728"/>
            <a:ext cx="7920880" cy="4896544"/>
          </a:xfrm>
        </p:spPr>
        <p:txBody>
          <a:bodyPr>
            <a:normAutofit fontScale="92500" lnSpcReduction="10000"/>
          </a:bodyPr>
          <a:lstStyle/>
          <a:p>
            <a:r>
              <a:rPr lang="en-US" sz="2800" dirty="0" smtClean="0"/>
              <a:t> Vertical succession down through a soil</a:t>
            </a:r>
          </a:p>
          <a:p>
            <a:r>
              <a:rPr lang="en-US" sz="2800" dirty="0" smtClean="0"/>
              <a:t>Various layers in HORIZON’s</a:t>
            </a:r>
          </a:p>
          <a:p>
            <a:r>
              <a:rPr lang="en-US" sz="2800" dirty="0" smtClean="0"/>
              <a:t> </a:t>
            </a:r>
            <a:r>
              <a:rPr lang="en-US" sz="2800" b="1" dirty="0" smtClean="0"/>
              <a:t>O: Leaf litter, humus, vital in soil fertility.</a:t>
            </a:r>
          </a:p>
          <a:p>
            <a:r>
              <a:rPr lang="en-US" sz="2800" b="1" dirty="0" smtClean="0"/>
              <a:t>A : Mixed organic layer , plant roots, decomposed organic material : Humus </a:t>
            </a:r>
          </a:p>
          <a:p>
            <a:r>
              <a:rPr lang="en-US" sz="2800" b="1" dirty="0" smtClean="0"/>
              <a:t>E: </a:t>
            </a:r>
            <a:r>
              <a:rPr lang="en-US" sz="2800" b="1" dirty="0" err="1" smtClean="0"/>
              <a:t>Eluvial</a:t>
            </a:r>
            <a:r>
              <a:rPr lang="en-US" sz="2800" b="1" dirty="0" smtClean="0"/>
              <a:t> or leached horizon (sand, silt with lost mineral and clay)</a:t>
            </a:r>
          </a:p>
          <a:p>
            <a:r>
              <a:rPr lang="en-US" sz="2800" b="1" dirty="0" smtClean="0"/>
              <a:t>B: Deposition or </a:t>
            </a:r>
            <a:r>
              <a:rPr lang="en-US" sz="2800" b="1" dirty="0" err="1" smtClean="0"/>
              <a:t>Illuvial</a:t>
            </a:r>
            <a:r>
              <a:rPr lang="en-US" sz="2800" b="1" dirty="0" smtClean="0"/>
              <a:t> horizon (iron, humus &amp; Clay)</a:t>
            </a:r>
          </a:p>
          <a:p>
            <a:r>
              <a:rPr lang="en-US" sz="2800" b="1" dirty="0" smtClean="0"/>
              <a:t>C: Transition zone – broken rock bed</a:t>
            </a:r>
          </a:p>
          <a:p>
            <a:r>
              <a:rPr lang="en-US" sz="2800" b="1" dirty="0" smtClean="0"/>
              <a:t>R: Parent bed rock (hard)</a:t>
            </a:r>
            <a:endParaRPr lang="en-US" sz="28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8041440" cy="544165"/>
          </a:xfrm>
        </p:spPr>
        <p:txBody>
          <a:bodyPr/>
          <a:lstStyle/>
          <a:p>
            <a:pPr algn="l"/>
            <a:r>
              <a:rPr lang="en-US" sz="3600" dirty="0" smtClean="0"/>
              <a:t>Process of soil formation</a:t>
            </a:r>
            <a:endParaRPr lang="en-US" sz="3600" dirty="0"/>
          </a:p>
        </p:txBody>
      </p:sp>
      <p:sp>
        <p:nvSpPr>
          <p:cNvPr id="3" name="Content Placeholder 2"/>
          <p:cNvSpPr>
            <a:spLocks noGrp="1"/>
          </p:cNvSpPr>
          <p:nvPr>
            <p:ph idx="1"/>
          </p:nvPr>
        </p:nvSpPr>
        <p:spPr>
          <a:xfrm>
            <a:off x="395536" y="1484784"/>
            <a:ext cx="7467600" cy="3951337"/>
          </a:xfrm>
        </p:spPr>
        <p:txBody>
          <a:bodyPr>
            <a:normAutofit/>
          </a:bodyPr>
          <a:lstStyle/>
          <a:p>
            <a:r>
              <a:rPr lang="en-US" sz="3200" dirty="0" smtClean="0"/>
              <a:t> Three Process involved</a:t>
            </a:r>
          </a:p>
          <a:p>
            <a:pPr lvl="1"/>
            <a:r>
              <a:rPr lang="en-US" sz="3600" dirty="0" smtClean="0"/>
              <a:t> Inputs</a:t>
            </a:r>
          </a:p>
          <a:p>
            <a:pPr lvl="1"/>
            <a:r>
              <a:rPr lang="en-US" sz="3600" dirty="0" smtClean="0"/>
              <a:t>Transformation</a:t>
            </a:r>
          </a:p>
          <a:p>
            <a:pPr lvl="1"/>
            <a:r>
              <a:rPr lang="en-US" sz="3600" dirty="0" smtClean="0"/>
              <a:t>Output</a:t>
            </a:r>
            <a:endParaRPr lang="en-U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Inputs into a soil</a:t>
            </a:r>
            <a:endParaRPr lang="en-US" dirty="0"/>
          </a:p>
        </p:txBody>
      </p:sp>
      <p:sp>
        <p:nvSpPr>
          <p:cNvPr id="3" name="Content Placeholder 2"/>
          <p:cNvSpPr>
            <a:spLocks noGrp="1"/>
          </p:cNvSpPr>
          <p:nvPr>
            <p:ph idx="1"/>
          </p:nvPr>
        </p:nvSpPr>
        <p:spPr>
          <a:xfrm>
            <a:off x="827584" y="1772816"/>
            <a:ext cx="7467600" cy="4464496"/>
          </a:xfrm>
        </p:spPr>
        <p:txBody>
          <a:bodyPr>
            <a:noAutofit/>
          </a:bodyPr>
          <a:lstStyle/>
          <a:p>
            <a:r>
              <a:rPr lang="en-US" sz="3200" dirty="0" smtClean="0"/>
              <a:t> Organic material from decaying flora and fauna</a:t>
            </a:r>
          </a:p>
          <a:p>
            <a:r>
              <a:rPr lang="en-US" sz="3200" dirty="0" smtClean="0"/>
              <a:t>Precipitation, gases and solid particles from the atmosphere</a:t>
            </a:r>
          </a:p>
          <a:p>
            <a:r>
              <a:rPr lang="en-US" sz="3200" dirty="0" smtClean="0"/>
              <a:t>Gases from the respiration of soil fauna</a:t>
            </a:r>
          </a:p>
          <a:p>
            <a:r>
              <a:rPr lang="en-US" sz="3200" dirty="0" smtClean="0"/>
              <a:t>Excretion from plant roots</a:t>
            </a:r>
          </a:p>
          <a:p>
            <a:r>
              <a:rPr lang="en-US" sz="3200" dirty="0" smtClean="0"/>
              <a:t>Minerals from the breakdown of parent material</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Outputs from the soil</a:t>
            </a:r>
            <a:endParaRPr lang="en-US" dirty="0"/>
          </a:p>
        </p:txBody>
      </p:sp>
      <p:sp>
        <p:nvSpPr>
          <p:cNvPr id="3" name="Content Placeholder 2"/>
          <p:cNvSpPr>
            <a:spLocks noGrp="1"/>
          </p:cNvSpPr>
          <p:nvPr>
            <p:ph idx="1"/>
          </p:nvPr>
        </p:nvSpPr>
        <p:spPr/>
        <p:txBody>
          <a:bodyPr>
            <a:normAutofit/>
          </a:bodyPr>
          <a:lstStyle/>
          <a:p>
            <a:r>
              <a:rPr lang="en-US" sz="3200" dirty="0" smtClean="0"/>
              <a:t> Nutrient taken up by plants growing in the soil.</a:t>
            </a:r>
          </a:p>
          <a:p>
            <a:r>
              <a:rPr lang="en-US" sz="3200" dirty="0" smtClean="0"/>
              <a:t> Nutrient losses through leaching</a:t>
            </a:r>
          </a:p>
          <a:p>
            <a:r>
              <a:rPr lang="en-US" sz="3200" dirty="0" smtClean="0"/>
              <a:t> Losses of soil through soil erosion and mass movement (e.g. soil creep)</a:t>
            </a:r>
          </a:p>
          <a:p>
            <a:r>
              <a:rPr lang="en-US" sz="3200" dirty="0" smtClean="0"/>
              <a:t> Evaporation</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60" y="148531"/>
            <a:ext cx="8041440" cy="760189"/>
          </a:xfrm>
        </p:spPr>
        <p:txBody>
          <a:bodyPr/>
          <a:lstStyle/>
          <a:p>
            <a:pPr algn="l"/>
            <a:r>
              <a:rPr lang="en-US" sz="3200" b="1" dirty="0" smtClean="0"/>
              <a:t>Soil Texture</a:t>
            </a:r>
            <a:endParaRPr lang="en-US" sz="3200" b="1" dirty="0"/>
          </a:p>
        </p:txBody>
      </p:sp>
      <p:sp>
        <p:nvSpPr>
          <p:cNvPr id="3" name="Content Placeholder 2"/>
          <p:cNvSpPr>
            <a:spLocks noGrp="1"/>
          </p:cNvSpPr>
          <p:nvPr>
            <p:ph idx="1"/>
          </p:nvPr>
        </p:nvSpPr>
        <p:spPr>
          <a:xfrm>
            <a:off x="395536" y="1052736"/>
            <a:ext cx="8352928" cy="5112568"/>
          </a:xfrm>
        </p:spPr>
        <p:txBody>
          <a:bodyPr>
            <a:normAutofit/>
          </a:bodyPr>
          <a:lstStyle/>
          <a:p>
            <a:r>
              <a:rPr lang="en-US" sz="3200" dirty="0" smtClean="0"/>
              <a:t> Refers to size of solid particles in a soil</a:t>
            </a:r>
          </a:p>
          <a:p>
            <a:r>
              <a:rPr lang="en-US" sz="3200" dirty="0" smtClean="0"/>
              <a:t> Mineral composition is made up of 3 components: CLAY, SILT &amp; SAND</a:t>
            </a:r>
          </a:p>
          <a:p>
            <a:r>
              <a:rPr lang="en-US" sz="3200" dirty="0" smtClean="0"/>
              <a:t> Relative proportion of each component gives the soil texture.</a:t>
            </a:r>
          </a:p>
          <a:p>
            <a:r>
              <a:rPr lang="en-US" sz="3200" dirty="0" smtClean="0"/>
              <a:t> Ref: as SOIL SEPARATES – types of soil have specific range of soil particle size.</a:t>
            </a:r>
          </a:p>
          <a:p>
            <a:r>
              <a:rPr lang="en-US" sz="3200" dirty="0" smtClean="0"/>
              <a:t>Sand particles are sub divided into FIVE from very fine to coarse.</a:t>
            </a: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041440" cy="832197"/>
          </a:xfrm>
        </p:spPr>
        <p:txBody>
          <a:bodyPr/>
          <a:lstStyle/>
          <a:p>
            <a:r>
              <a:rPr lang="en-US" dirty="0" smtClean="0"/>
              <a:t>Soil Separates</a:t>
            </a:r>
            <a:endParaRPr lang="en-US" dirty="0"/>
          </a:p>
        </p:txBody>
      </p:sp>
      <p:graphicFrame>
        <p:nvGraphicFramePr>
          <p:cNvPr id="4" name="Content Placeholder 3"/>
          <p:cNvGraphicFramePr>
            <a:graphicFrameLocks noGrp="1"/>
          </p:cNvGraphicFramePr>
          <p:nvPr>
            <p:ph idx="1"/>
          </p:nvPr>
        </p:nvGraphicFramePr>
        <p:xfrm>
          <a:off x="791852" y="980728"/>
          <a:ext cx="7308540" cy="5288269"/>
        </p:xfrm>
        <a:graphic>
          <a:graphicData uri="http://schemas.openxmlformats.org/drawingml/2006/table">
            <a:tbl>
              <a:tblPr firstRow="1" bandRow="1">
                <a:tableStyleId>{5C22544A-7EE6-4342-B048-85BDC9FD1C3A}</a:tableStyleId>
              </a:tblPr>
              <a:tblGrid>
                <a:gridCol w="3276092"/>
                <a:gridCol w="4032448"/>
              </a:tblGrid>
              <a:tr h="603067">
                <a:tc>
                  <a:txBody>
                    <a:bodyPr/>
                    <a:lstStyle/>
                    <a:p>
                      <a:r>
                        <a:rPr lang="en-US" sz="3200" dirty="0" smtClean="0"/>
                        <a:t>Name</a:t>
                      </a:r>
                      <a:r>
                        <a:rPr lang="en-US" sz="3200" baseline="0" dirty="0" smtClean="0"/>
                        <a:t> of soil </a:t>
                      </a:r>
                    </a:p>
                    <a:p>
                      <a:r>
                        <a:rPr lang="en-US" sz="3200" baseline="0" dirty="0" smtClean="0"/>
                        <a:t>separates</a:t>
                      </a:r>
                      <a:endParaRPr lang="en-US" sz="3200" dirty="0"/>
                    </a:p>
                  </a:txBody>
                  <a:tcPr/>
                </a:tc>
                <a:tc>
                  <a:txBody>
                    <a:bodyPr/>
                    <a:lstStyle/>
                    <a:p>
                      <a:r>
                        <a:rPr lang="en-US" sz="3200" dirty="0" smtClean="0"/>
                        <a:t>Size (diameter/mm)</a:t>
                      </a:r>
                    </a:p>
                    <a:p>
                      <a:r>
                        <a:rPr lang="en-US" sz="3200" dirty="0" smtClean="0"/>
                        <a:t>USDA</a:t>
                      </a:r>
                      <a:endParaRPr lang="en-US" sz="3200" dirty="0"/>
                    </a:p>
                  </a:txBody>
                  <a:tcPr/>
                </a:tc>
              </a:tr>
              <a:tr h="603067">
                <a:tc>
                  <a:txBody>
                    <a:bodyPr/>
                    <a:lstStyle/>
                    <a:p>
                      <a:r>
                        <a:rPr lang="en-US" sz="3200" dirty="0" smtClean="0"/>
                        <a:t>CLAY</a:t>
                      </a:r>
                      <a:endParaRPr lang="en-US" sz="3200" dirty="0"/>
                    </a:p>
                  </a:txBody>
                  <a:tcPr/>
                </a:tc>
                <a:tc>
                  <a:txBody>
                    <a:bodyPr/>
                    <a:lstStyle/>
                    <a:p>
                      <a:pPr algn="l"/>
                      <a:r>
                        <a:rPr lang="en-US" sz="3200" dirty="0" smtClean="0"/>
                        <a:t>&lt;0.002</a:t>
                      </a:r>
                      <a:endParaRPr lang="en-US" sz="3200" dirty="0"/>
                    </a:p>
                  </a:txBody>
                  <a:tcPr/>
                </a:tc>
              </a:tr>
              <a:tr h="603067">
                <a:tc>
                  <a:txBody>
                    <a:bodyPr/>
                    <a:lstStyle/>
                    <a:p>
                      <a:r>
                        <a:rPr lang="en-US" sz="3200" dirty="0" smtClean="0"/>
                        <a:t>SILT</a:t>
                      </a:r>
                      <a:endParaRPr lang="en-US" sz="3200" dirty="0"/>
                    </a:p>
                  </a:txBody>
                  <a:tcPr/>
                </a:tc>
                <a:tc>
                  <a:txBody>
                    <a:bodyPr/>
                    <a:lstStyle/>
                    <a:p>
                      <a:r>
                        <a:rPr lang="en-US" sz="3200" dirty="0" smtClean="0"/>
                        <a:t>0.002-0.05</a:t>
                      </a:r>
                      <a:endParaRPr lang="en-US" sz="3200" dirty="0"/>
                    </a:p>
                  </a:txBody>
                  <a:tcPr/>
                </a:tc>
              </a:tr>
              <a:tr h="603067">
                <a:tc>
                  <a:txBody>
                    <a:bodyPr/>
                    <a:lstStyle/>
                    <a:p>
                      <a:r>
                        <a:rPr lang="en-US" sz="3200" dirty="0" smtClean="0"/>
                        <a:t>Very</a:t>
                      </a:r>
                      <a:r>
                        <a:rPr lang="en-US" sz="3200" baseline="0" dirty="0" smtClean="0"/>
                        <a:t> fine Sand</a:t>
                      </a:r>
                      <a:endParaRPr lang="en-US" sz="3200" dirty="0"/>
                    </a:p>
                  </a:txBody>
                  <a:tcPr/>
                </a:tc>
                <a:tc>
                  <a:txBody>
                    <a:bodyPr/>
                    <a:lstStyle/>
                    <a:p>
                      <a:r>
                        <a:rPr lang="en-US" sz="3200" dirty="0" smtClean="0"/>
                        <a:t>0.05-0.10 </a:t>
                      </a:r>
                      <a:endParaRPr lang="en-US" sz="3200" dirty="0"/>
                    </a:p>
                  </a:txBody>
                  <a:tcPr/>
                </a:tc>
              </a:tr>
              <a:tr h="603067">
                <a:tc>
                  <a:txBody>
                    <a:bodyPr/>
                    <a:lstStyle/>
                    <a:p>
                      <a:r>
                        <a:rPr lang="en-US" sz="3200" dirty="0" smtClean="0"/>
                        <a:t>Fine sand</a:t>
                      </a:r>
                      <a:endParaRPr lang="en-US" sz="3200" dirty="0"/>
                    </a:p>
                  </a:txBody>
                  <a:tcPr/>
                </a:tc>
                <a:tc>
                  <a:txBody>
                    <a:bodyPr/>
                    <a:lstStyle/>
                    <a:p>
                      <a:r>
                        <a:rPr lang="en-US" sz="3200" dirty="0" smtClean="0"/>
                        <a:t>0.10-0.25</a:t>
                      </a:r>
                      <a:endParaRPr lang="en-US" sz="3200" dirty="0"/>
                    </a:p>
                  </a:txBody>
                  <a:tcPr/>
                </a:tc>
              </a:tr>
              <a:tr h="603067">
                <a:tc>
                  <a:txBody>
                    <a:bodyPr/>
                    <a:lstStyle/>
                    <a:p>
                      <a:r>
                        <a:rPr lang="en-US" sz="3200" dirty="0" smtClean="0"/>
                        <a:t>Medium Sand</a:t>
                      </a:r>
                      <a:endParaRPr lang="en-US" sz="3200" dirty="0"/>
                    </a:p>
                  </a:txBody>
                  <a:tcPr/>
                </a:tc>
                <a:tc>
                  <a:txBody>
                    <a:bodyPr/>
                    <a:lstStyle/>
                    <a:p>
                      <a:r>
                        <a:rPr lang="en-US" sz="3200" dirty="0" smtClean="0"/>
                        <a:t>0.25-0.50</a:t>
                      </a:r>
                      <a:endParaRPr lang="en-US" sz="3200" dirty="0"/>
                    </a:p>
                  </a:txBody>
                  <a:tcPr/>
                </a:tc>
              </a:tr>
              <a:tr h="603067">
                <a:tc>
                  <a:txBody>
                    <a:bodyPr/>
                    <a:lstStyle/>
                    <a:p>
                      <a:r>
                        <a:rPr lang="en-US" sz="3200" dirty="0" smtClean="0"/>
                        <a:t>Coarse Sand</a:t>
                      </a:r>
                      <a:endParaRPr lang="en-US" sz="3200" dirty="0"/>
                    </a:p>
                  </a:txBody>
                  <a:tcPr/>
                </a:tc>
                <a:tc>
                  <a:txBody>
                    <a:bodyPr/>
                    <a:lstStyle/>
                    <a:p>
                      <a:r>
                        <a:rPr lang="en-US" sz="3200" dirty="0" smtClean="0"/>
                        <a:t>0.50-1.00</a:t>
                      </a:r>
                      <a:endParaRPr lang="en-US" sz="3200" dirty="0"/>
                    </a:p>
                  </a:txBody>
                  <a:tcPr/>
                </a:tc>
              </a:tr>
              <a:tr h="603067">
                <a:tc>
                  <a:txBody>
                    <a:bodyPr/>
                    <a:lstStyle/>
                    <a:p>
                      <a:r>
                        <a:rPr lang="en-US" sz="3200" dirty="0" smtClean="0"/>
                        <a:t>Very Coarse Sand</a:t>
                      </a:r>
                      <a:endParaRPr lang="en-US" sz="3200" dirty="0"/>
                    </a:p>
                  </a:txBody>
                  <a:tcPr/>
                </a:tc>
                <a:tc>
                  <a:txBody>
                    <a:bodyPr/>
                    <a:lstStyle/>
                    <a:p>
                      <a:r>
                        <a:rPr lang="en-US" sz="3200" dirty="0" smtClean="0"/>
                        <a:t>1.00-2.00</a:t>
                      </a:r>
                      <a:endParaRPr lang="en-US" sz="3200" dirty="0"/>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523"/>
            <a:ext cx="8041440" cy="832197"/>
          </a:xfrm>
        </p:spPr>
        <p:txBody>
          <a:bodyPr/>
          <a:lstStyle/>
          <a:p>
            <a:pPr algn="l"/>
            <a:r>
              <a:rPr lang="en-US" sz="2800" b="1" dirty="0" smtClean="0"/>
              <a:t>Soil Textural Triangle – Clay, Silt &amp; Sand</a:t>
            </a:r>
            <a:endParaRPr lang="en-US" sz="2800" b="1" dirty="0"/>
          </a:p>
        </p:txBody>
      </p:sp>
      <p:pic>
        <p:nvPicPr>
          <p:cNvPr id="27650" name="Picture 2" descr="http://www.oneplan.org/Images/soilMst/SoilTriangle.gif"/>
          <p:cNvPicPr>
            <a:picLocks noChangeAspect="1" noChangeArrowheads="1"/>
          </p:cNvPicPr>
          <p:nvPr/>
        </p:nvPicPr>
        <p:blipFill>
          <a:blip r:embed="rId2" cstate="print"/>
          <a:srcRect/>
          <a:stretch>
            <a:fillRect/>
          </a:stretch>
        </p:blipFill>
        <p:spPr bwMode="auto">
          <a:xfrm>
            <a:off x="1259631" y="908721"/>
            <a:ext cx="6558369" cy="583264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041440" cy="832197"/>
          </a:xfrm>
        </p:spPr>
        <p:txBody>
          <a:bodyPr/>
          <a:lstStyle/>
          <a:p>
            <a:r>
              <a:rPr lang="en-US" dirty="0" smtClean="0"/>
              <a:t>Soil texture</a:t>
            </a:r>
            <a:endParaRPr lang="en-US" dirty="0"/>
          </a:p>
        </p:txBody>
      </p:sp>
      <p:sp>
        <p:nvSpPr>
          <p:cNvPr id="3" name="Content Placeholder 2"/>
          <p:cNvSpPr>
            <a:spLocks noGrp="1"/>
          </p:cNvSpPr>
          <p:nvPr>
            <p:ph idx="1"/>
          </p:nvPr>
        </p:nvSpPr>
        <p:spPr>
          <a:xfrm>
            <a:off x="755576" y="1196752"/>
            <a:ext cx="7467600" cy="3951337"/>
          </a:xfrm>
        </p:spPr>
        <p:txBody>
          <a:bodyPr>
            <a:normAutofit/>
          </a:bodyPr>
          <a:lstStyle/>
          <a:p>
            <a:r>
              <a:rPr lang="en-US" sz="3200" dirty="0" smtClean="0"/>
              <a:t> Affects:</a:t>
            </a:r>
          </a:p>
          <a:p>
            <a:pPr lvl="1"/>
            <a:r>
              <a:rPr lang="en-US" sz="3000" dirty="0" smtClean="0"/>
              <a:t> </a:t>
            </a:r>
            <a:r>
              <a:rPr lang="en-US" sz="3200" dirty="0" smtClean="0"/>
              <a:t>Moisture content and aeration</a:t>
            </a:r>
          </a:p>
          <a:p>
            <a:pPr lvl="1"/>
            <a:r>
              <a:rPr lang="en-US" sz="3200" dirty="0" smtClean="0"/>
              <a:t>Retention of nutrients</a:t>
            </a:r>
          </a:p>
          <a:p>
            <a:pPr lvl="1"/>
            <a:r>
              <a:rPr lang="en-US" sz="3200" dirty="0" smtClean="0"/>
              <a:t>Ease of cultivation</a:t>
            </a:r>
          </a:p>
          <a:p>
            <a:pPr lvl="1"/>
            <a:r>
              <a:rPr lang="en-US" sz="3200" dirty="0" smtClean="0"/>
              <a:t> root penetration of crops and other vegetation</a:t>
            </a:r>
            <a:endParaRPr lang="en-US" sz="3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041440" cy="832197"/>
          </a:xfrm>
        </p:spPr>
        <p:txBody>
          <a:bodyPr/>
          <a:lstStyle/>
          <a:p>
            <a:pPr algn="l"/>
            <a:r>
              <a:rPr lang="en-US" sz="4000" dirty="0" smtClean="0"/>
              <a:t>Sandy Soils</a:t>
            </a:r>
            <a:endParaRPr lang="en-US" sz="4000" dirty="0"/>
          </a:p>
        </p:txBody>
      </p:sp>
      <p:sp>
        <p:nvSpPr>
          <p:cNvPr id="3" name="Content Placeholder 2"/>
          <p:cNvSpPr>
            <a:spLocks noGrp="1"/>
          </p:cNvSpPr>
          <p:nvPr>
            <p:ph idx="1"/>
          </p:nvPr>
        </p:nvSpPr>
        <p:spPr>
          <a:xfrm>
            <a:off x="395536" y="908720"/>
            <a:ext cx="8352928" cy="5616624"/>
          </a:xfrm>
        </p:spPr>
        <p:txBody>
          <a:bodyPr>
            <a:noAutofit/>
          </a:bodyPr>
          <a:lstStyle/>
          <a:p>
            <a:r>
              <a:rPr lang="en-US" sz="3000" dirty="0" smtClean="0"/>
              <a:t> Poor structure, gritty in nature and lack in cohesion</a:t>
            </a:r>
          </a:p>
          <a:p>
            <a:r>
              <a:rPr lang="en-US" sz="3000" dirty="0" smtClean="0"/>
              <a:t> Feel dry compared to loam and clay soils</a:t>
            </a:r>
          </a:p>
          <a:p>
            <a:r>
              <a:rPr lang="en-US" sz="3000" dirty="0" smtClean="0"/>
              <a:t> Free draining, dry out rapidly</a:t>
            </a:r>
          </a:p>
          <a:p>
            <a:r>
              <a:rPr lang="en-US" sz="3000" dirty="0" smtClean="0"/>
              <a:t>Lack nutrients – washed out by downward movement of water</a:t>
            </a:r>
          </a:p>
          <a:p>
            <a:r>
              <a:rPr lang="en-US" sz="3000" dirty="0" smtClean="0"/>
              <a:t> Advantage: a. Easy to cultivate – light in nature</a:t>
            </a:r>
          </a:p>
          <a:p>
            <a:r>
              <a:rPr lang="en-US" sz="3000" dirty="0" smtClean="0"/>
              <a:t> b. Warm up quickly in spring – helps to provide a longer growing season.</a:t>
            </a:r>
          </a:p>
          <a:p>
            <a:r>
              <a:rPr lang="en-US" sz="3000" dirty="0" smtClean="0"/>
              <a:t>Management of the sandy soils – often ignored in agriculture.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16632"/>
            <a:ext cx="8041440" cy="832197"/>
          </a:xfrm>
        </p:spPr>
        <p:txBody>
          <a:bodyPr/>
          <a:lstStyle/>
          <a:p>
            <a:pPr algn="l"/>
            <a:r>
              <a:rPr lang="en-US" sz="4000" dirty="0" smtClean="0"/>
              <a:t>Loam Soils</a:t>
            </a:r>
            <a:endParaRPr lang="en-US" sz="4000" dirty="0"/>
          </a:p>
        </p:txBody>
      </p:sp>
      <p:sp>
        <p:nvSpPr>
          <p:cNvPr id="3" name="Content Placeholder 2"/>
          <p:cNvSpPr>
            <a:spLocks noGrp="1"/>
          </p:cNvSpPr>
          <p:nvPr>
            <p:ph idx="1"/>
          </p:nvPr>
        </p:nvSpPr>
        <p:spPr>
          <a:xfrm>
            <a:off x="467544" y="908720"/>
            <a:ext cx="7848872" cy="5400600"/>
          </a:xfrm>
        </p:spPr>
        <p:txBody>
          <a:bodyPr>
            <a:normAutofit fontScale="92500"/>
          </a:bodyPr>
          <a:lstStyle/>
          <a:p>
            <a:r>
              <a:rPr lang="en-US" sz="2800" dirty="0" smtClean="0"/>
              <a:t> Has greater cohesion than sandy, hold together better when a handful is picked up.</a:t>
            </a:r>
          </a:p>
          <a:p>
            <a:r>
              <a:rPr lang="en-US" sz="2800" dirty="0" smtClean="0"/>
              <a:t>Soft and rich in touch</a:t>
            </a:r>
          </a:p>
          <a:p>
            <a:r>
              <a:rPr lang="en-US" sz="2800" dirty="0" smtClean="0"/>
              <a:t> Comprised of 40%-40%-20% of sand, silt and clay </a:t>
            </a:r>
          </a:p>
          <a:p>
            <a:r>
              <a:rPr lang="en-US" sz="2800" dirty="0" smtClean="0"/>
              <a:t>It is considered to be the perfect soil. The texture is gritty and retains water very easily, yet the drainage is well. There are various kinds of loamy soil ranging from fertile to very muddy and thick sod.</a:t>
            </a:r>
          </a:p>
          <a:p>
            <a:r>
              <a:rPr lang="en-US" sz="2800" dirty="0" smtClean="0"/>
              <a:t>Contains more humus &amp; nutrients than others, better infiltration and drainage</a:t>
            </a:r>
          </a:p>
          <a:p>
            <a:r>
              <a:rPr lang="en-US" sz="2800" dirty="0" smtClean="0"/>
              <a:t> Loams may be wet in winter as water table raises but are well drained in summer</a:t>
            </a:r>
          </a:p>
          <a:p>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041440" cy="1296144"/>
          </a:xfrm>
        </p:spPr>
        <p:txBody>
          <a:bodyPr/>
          <a:lstStyle/>
          <a:p>
            <a:r>
              <a:rPr lang="en-US" sz="3600" dirty="0" smtClean="0"/>
              <a:t>Unit 3: </a:t>
            </a:r>
            <a:r>
              <a:rPr lang="en-IN" sz="3600" dirty="0" smtClean="0"/>
              <a:t>Human population, carrying capacity and resource use</a:t>
            </a:r>
            <a:endParaRPr lang="en-US" sz="3600" dirty="0"/>
          </a:p>
        </p:txBody>
      </p:sp>
      <p:sp>
        <p:nvSpPr>
          <p:cNvPr id="3" name="Content Placeholder 2"/>
          <p:cNvSpPr>
            <a:spLocks noGrp="1"/>
          </p:cNvSpPr>
          <p:nvPr>
            <p:ph idx="1"/>
          </p:nvPr>
        </p:nvSpPr>
        <p:spPr>
          <a:xfrm>
            <a:off x="755576" y="3789040"/>
            <a:ext cx="7467600" cy="1174588"/>
          </a:xfrm>
          <a:ln>
            <a:solidFill>
              <a:srgbClr val="C00000"/>
            </a:solidFill>
          </a:ln>
        </p:spPr>
        <p:style>
          <a:lnRef idx="2">
            <a:schemeClr val="accent1"/>
          </a:lnRef>
          <a:fillRef idx="1">
            <a:schemeClr val="lt1"/>
          </a:fillRef>
          <a:effectRef idx="0">
            <a:schemeClr val="accent1"/>
          </a:effectRef>
          <a:fontRef idx="minor">
            <a:schemeClr val="dk1"/>
          </a:fontRef>
        </p:style>
        <p:txBody>
          <a:bodyPr>
            <a:normAutofit/>
          </a:bodyPr>
          <a:lstStyle/>
          <a:p>
            <a:pPr algn="ctr"/>
            <a:r>
              <a:rPr lang="en-IN" sz="4800" b="1" dirty="0" smtClean="0"/>
              <a:t> 3.4  The Soil System</a:t>
            </a:r>
            <a:endParaRPr lang="en-US" sz="48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041440" cy="688181"/>
          </a:xfrm>
        </p:spPr>
        <p:txBody>
          <a:bodyPr/>
          <a:lstStyle/>
          <a:p>
            <a:pPr algn="l"/>
            <a:r>
              <a:rPr lang="en-US" sz="3600" dirty="0" smtClean="0"/>
              <a:t>Clay Soils</a:t>
            </a:r>
            <a:endParaRPr lang="en-US" sz="3600" dirty="0"/>
          </a:p>
        </p:txBody>
      </p:sp>
      <p:sp>
        <p:nvSpPr>
          <p:cNvPr id="3" name="Content Placeholder 2"/>
          <p:cNvSpPr>
            <a:spLocks noGrp="1"/>
          </p:cNvSpPr>
          <p:nvPr>
            <p:ph idx="1"/>
          </p:nvPr>
        </p:nvSpPr>
        <p:spPr>
          <a:xfrm>
            <a:off x="323528" y="908720"/>
            <a:ext cx="8352928" cy="5328592"/>
          </a:xfrm>
        </p:spPr>
        <p:txBody>
          <a:bodyPr>
            <a:normAutofit lnSpcReduction="10000"/>
          </a:bodyPr>
          <a:lstStyle/>
          <a:p>
            <a:r>
              <a:rPr lang="en-US" sz="2800" dirty="0" smtClean="0"/>
              <a:t> Heaviest of the three soils, fine particles resulting in few air spaces – give the soil a very high level of cohesion.</a:t>
            </a:r>
          </a:p>
          <a:p>
            <a:r>
              <a:rPr lang="en-US" sz="2800" dirty="0" smtClean="0"/>
              <a:t>Clay drains poorly and feels lumpy and sticky when it is very wet</a:t>
            </a:r>
          </a:p>
          <a:p>
            <a:r>
              <a:rPr lang="en-US" sz="2800" dirty="0" smtClean="0"/>
              <a:t>Often sticks to footwear and tools in gardens</a:t>
            </a:r>
          </a:p>
          <a:p>
            <a:r>
              <a:rPr lang="en-US" sz="2800" dirty="0" smtClean="0"/>
              <a:t>Feels smooth not gritty, heavy to cultivate -  forms clods that are difficult to separate</a:t>
            </a:r>
          </a:p>
          <a:p>
            <a:r>
              <a:rPr lang="en-US" sz="2800" dirty="0" smtClean="0"/>
              <a:t>Consist of 50% of clay particles, attract positively charged particles – calcium, potassium &amp; magnesium</a:t>
            </a:r>
          </a:p>
          <a:p>
            <a:r>
              <a:rPr lang="en-US" sz="2800" dirty="0" smtClean="0"/>
              <a:t>Slow draining can lead to water logging</a:t>
            </a:r>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7384"/>
            <a:ext cx="8041440" cy="936104"/>
          </a:xfrm>
        </p:spPr>
        <p:txBody>
          <a:bodyPr/>
          <a:lstStyle/>
          <a:p>
            <a:pPr algn="l"/>
            <a:r>
              <a:rPr lang="en-US" sz="2800" b="1" dirty="0" smtClean="0"/>
              <a:t> Summary &amp; comparison : Types of Soils</a:t>
            </a:r>
            <a:endParaRPr lang="en-US" sz="2800" b="1" dirty="0"/>
          </a:p>
        </p:txBody>
      </p:sp>
      <p:graphicFrame>
        <p:nvGraphicFramePr>
          <p:cNvPr id="4" name="Content Placeholder 3"/>
          <p:cNvGraphicFramePr>
            <a:graphicFrameLocks noGrp="1"/>
          </p:cNvGraphicFramePr>
          <p:nvPr>
            <p:ph idx="1"/>
          </p:nvPr>
        </p:nvGraphicFramePr>
        <p:xfrm>
          <a:off x="323528" y="801974"/>
          <a:ext cx="8503454" cy="5795378"/>
        </p:xfrm>
        <a:graphic>
          <a:graphicData uri="http://schemas.openxmlformats.org/drawingml/2006/table">
            <a:tbl>
              <a:tblPr firstRow="1" bandRow="1">
                <a:tableStyleId>{073A0DAA-6AF3-43AB-8588-CEC1D06C72B9}</a:tableStyleId>
              </a:tblPr>
              <a:tblGrid>
                <a:gridCol w="2346770"/>
                <a:gridCol w="2052228"/>
                <a:gridCol w="2052228"/>
                <a:gridCol w="2052228"/>
              </a:tblGrid>
              <a:tr h="707391">
                <a:tc>
                  <a:txBody>
                    <a:bodyPr/>
                    <a:lstStyle/>
                    <a:p>
                      <a:r>
                        <a:rPr lang="en-US" sz="2400" dirty="0" smtClean="0"/>
                        <a:t>Characteristics</a:t>
                      </a:r>
                      <a:endParaRPr lang="en-US" sz="2400" dirty="0"/>
                    </a:p>
                  </a:txBody>
                  <a:tcPr/>
                </a:tc>
                <a:tc>
                  <a:txBody>
                    <a:bodyPr/>
                    <a:lstStyle/>
                    <a:p>
                      <a:r>
                        <a:rPr lang="en-US" sz="2400" dirty="0" smtClean="0"/>
                        <a:t>Sandy Soil </a:t>
                      </a:r>
                      <a:endParaRPr lang="en-US" sz="2400" dirty="0"/>
                    </a:p>
                  </a:txBody>
                  <a:tcPr/>
                </a:tc>
                <a:tc>
                  <a:txBody>
                    <a:bodyPr/>
                    <a:lstStyle/>
                    <a:p>
                      <a:r>
                        <a:rPr lang="en-US" sz="2400" dirty="0" smtClean="0"/>
                        <a:t>Loam Soil</a:t>
                      </a:r>
                      <a:endParaRPr lang="en-US" sz="2400" dirty="0"/>
                    </a:p>
                  </a:txBody>
                  <a:tcPr/>
                </a:tc>
                <a:tc>
                  <a:txBody>
                    <a:bodyPr/>
                    <a:lstStyle/>
                    <a:p>
                      <a:r>
                        <a:rPr lang="en-US" sz="2400" dirty="0" smtClean="0"/>
                        <a:t>Clay Soil</a:t>
                      </a:r>
                      <a:endParaRPr lang="en-US" sz="2400" dirty="0"/>
                    </a:p>
                  </a:txBody>
                  <a:tcPr/>
                </a:tc>
              </a:tr>
              <a:tr h="707391">
                <a:tc>
                  <a:txBody>
                    <a:bodyPr/>
                    <a:lstStyle/>
                    <a:p>
                      <a:r>
                        <a:rPr lang="en-US" sz="2400" dirty="0" smtClean="0"/>
                        <a:t>Mineral Content</a:t>
                      </a:r>
                      <a:endParaRPr lang="en-US" sz="2400" dirty="0"/>
                    </a:p>
                  </a:txBody>
                  <a:tcPr/>
                </a:tc>
                <a:tc>
                  <a:txBody>
                    <a:bodyPr/>
                    <a:lstStyle/>
                    <a:p>
                      <a:r>
                        <a:rPr lang="en-US" sz="2400" dirty="0" smtClean="0"/>
                        <a:t>High</a:t>
                      </a:r>
                      <a:endParaRPr lang="en-US" sz="2400" dirty="0"/>
                    </a:p>
                  </a:txBody>
                  <a:tcPr/>
                </a:tc>
                <a:tc>
                  <a:txBody>
                    <a:bodyPr/>
                    <a:lstStyle/>
                    <a:p>
                      <a:r>
                        <a:rPr lang="en-US" sz="2400" dirty="0" smtClean="0"/>
                        <a:t>High</a:t>
                      </a:r>
                      <a:endParaRPr lang="en-US" sz="24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Intermediate</a:t>
                      </a:r>
                    </a:p>
                  </a:txBody>
                  <a:tcPr/>
                </a:tc>
              </a:tr>
              <a:tr h="707391">
                <a:tc>
                  <a:txBody>
                    <a:bodyPr/>
                    <a:lstStyle/>
                    <a:p>
                      <a:r>
                        <a:rPr lang="en-US" sz="2400" dirty="0" smtClean="0"/>
                        <a:t>Drainage</a:t>
                      </a:r>
                      <a:endParaRPr lang="en-US" sz="2400" dirty="0"/>
                    </a:p>
                  </a:txBody>
                  <a:tcPr/>
                </a:tc>
                <a:tc>
                  <a:txBody>
                    <a:bodyPr/>
                    <a:lstStyle/>
                    <a:p>
                      <a:r>
                        <a:rPr lang="en-US" sz="2400" dirty="0" smtClean="0"/>
                        <a:t>Very</a:t>
                      </a:r>
                      <a:r>
                        <a:rPr lang="en-US" sz="2400" baseline="0" dirty="0" smtClean="0"/>
                        <a:t> Good</a:t>
                      </a:r>
                      <a:endParaRPr lang="en-US" sz="2400" dirty="0"/>
                    </a:p>
                  </a:txBody>
                  <a:tcPr/>
                </a:tc>
                <a:tc>
                  <a:txBody>
                    <a:bodyPr/>
                    <a:lstStyle/>
                    <a:p>
                      <a:r>
                        <a:rPr lang="en-US" sz="2400" dirty="0" smtClean="0"/>
                        <a:t>Good</a:t>
                      </a:r>
                      <a:endParaRPr lang="en-US" sz="2400" dirty="0"/>
                    </a:p>
                  </a:txBody>
                  <a:tcPr/>
                </a:tc>
                <a:tc>
                  <a:txBody>
                    <a:bodyPr/>
                    <a:lstStyle/>
                    <a:p>
                      <a:r>
                        <a:rPr lang="en-US" sz="2400" dirty="0" smtClean="0"/>
                        <a:t>Poor</a:t>
                      </a:r>
                      <a:endParaRPr lang="en-US" sz="2400" dirty="0"/>
                    </a:p>
                  </a:txBody>
                  <a:tcPr/>
                </a:tc>
              </a:tr>
              <a:tr h="954134">
                <a:tc>
                  <a:txBody>
                    <a:bodyPr/>
                    <a:lstStyle/>
                    <a:p>
                      <a:r>
                        <a:rPr lang="en-US" sz="2400" dirty="0" smtClean="0"/>
                        <a:t>Water</a:t>
                      </a:r>
                      <a:r>
                        <a:rPr lang="en-US" sz="2400" baseline="0" dirty="0" smtClean="0"/>
                        <a:t> holding capacity</a:t>
                      </a:r>
                      <a:endParaRPr lang="en-US" sz="2400" dirty="0"/>
                    </a:p>
                  </a:txBody>
                  <a:tcPr/>
                </a:tc>
                <a:tc>
                  <a:txBody>
                    <a:bodyPr/>
                    <a:lstStyle/>
                    <a:p>
                      <a:r>
                        <a:rPr lang="en-US" sz="2400" dirty="0" smtClean="0"/>
                        <a:t>Low</a:t>
                      </a:r>
                      <a:endParaRPr lang="en-US" sz="2400" dirty="0"/>
                    </a:p>
                  </a:txBody>
                  <a:tcPr/>
                </a:tc>
                <a:tc>
                  <a:txBody>
                    <a:bodyPr/>
                    <a:lstStyle/>
                    <a:p>
                      <a:r>
                        <a:rPr lang="en-US" sz="2400" dirty="0" smtClean="0"/>
                        <a:t>Intermediate</a:t>
                      </a:r>
                      <a:endParaRPr lang="en-US" sz="2400" dirty="0"/>
                    </a:p>
                  </a:txBody>
                  <a:tcPr/>
                </a:tc>
                <a:tc>
                  <a:txBody>
                    <a:bodyPr/>
                    <a:lstStyle/>
                    <a:p>
                      <a:r>
                        <a:rPr lang="en-US" sz="2400" dirty="0" smtClean="0"/>
                        <a:t>High</a:t>
                      </a:r>
                      <a:endParaRPr lang="en-US" sz="2400" dirty="0"/>
                    </a:p>
                  </a:txBody>
                  <a:tcPr/>
                </a:tc>
              </a:tr>
              <a:tr h="707391">
                <a:tc>
                  <a:txBody>
                    <a:bodyPr/>
                    <a:lstStyle/>
                    <a:p>
                      <a:r>
                        <a:rPr lang="en-US" sz="2400" dirty="0" smtClean="0"/>
                        <a:t>Air spaces</a:t>
                      </a:r>
                      <a:endParaRPr lang="en-US" sz="2400" dirty="0"/>
                    </a:p>
                  </a:txBody>
                  <a:tcPr/>
                </a:tc>
                <a:tc>
                  <a:txBody>
                    <a:bodyPr/>
                    <a:lstStyle/>
                    <a:p>
                      <a:r>
                        <a:rPr lang="en-US" sz="2400" dirty="0" smtClean="0"/>
                        <a:t>Large</a:t>
                      </a:r>
                      <a:endParaRPr lang="en-US" sz="2400" dirty="0"/>
                    </a:p>
                  </a:txBody>
                  <a:tcPr/>
                </a:tc>
                <a:tc>
                  <a:txBody>
                    <a:bodyPr/>
                    <a:lstStyle/>
                    <a:p>
                      <a:r>
                        <a:rPr lang="en-US" sz="2400" dirty="0" smtClean="0"/>
                        <a:t>Intermediate</a:t>
                      </a:r>
                      <a:endParaRPr lang="en-US" sz="2400" dirty="0"/>
                    </a:p>
                  </a:txBody>
                  <a:tcPr/>
                </a:tc>
                <a:tc>
                  <a:txBody>
                    <a:bodyPr/>
                    <a:lstStyle/>
                    <a:p>
                      <a:r>
                        <a:rPr lang="en-US" sz="2400" dirty="0" smtClean="0"/>
                        <a:t>Small</a:t>
                      </a:r>
                      <a:endParaRPr lang="en-US" sz="2400" dirty="0"/>
                    </a:p>
                  </a:txBody>
                  <a:tcPr/>
                </a:tc>
              </a:tr>
              <a:tr h="954134">
                <a:tc>
                  <a:txBody>
                    <a:bodyPr/>
                    <a:lstStyle/>
                    <a:p>
                      <a:r>
                        <a:rPr lang="en-US" sz="2400" dirty="0" smtClean="0"/>
                        <a:t>Biota &amp; Potential to hold organic matter </a:t>
                      </a:r>
                      <a:endParaRPr lang="en-US" sz="2400" dirty="0"/>
                    </a:p>
                  </a:txBody>
                  <a:tcPr/>
                </a:tc>
                <a:tc>
                  <a:txBody>
                    <a:bodyPr/>
                    <a:lstStyle/>
                    <a:p>
                      <a:r>
                        <a:rPr lang="en-US" sz="2400" dirty="0" smtClean="0"/>
                        <a:t>Low</a:t>
                      </a:r>
                      <a:endParaRPr lang="en-US" sz="2400" dirty="0"/>
                    </a:p>
                  </a:txBody>
                  <a:tcPr/>
                </a:tc>
                <a:tc>
                  <a:txBody>
                    <a:bodyPr/>
                    <a:lstStyle/>
                    <a:p>
                      <a:r>
                        <a:rPr lang="en-US" sz="2400" dirty="0" smtClean="0"/>
                        <a:t>High</a:t>
                      </a:r>
                      <a:endParaRPr lang="en-US" sz="2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Intermediate</a:t>
                      </a:r>
                    </a:p>
                    <a:p>
                      <a:endParaRPr lang="en-US" sz="2400" dirty="0"/>
                    </a:p>
                  </a:txBody>
                  <a:tcPr/>
                </a:tc>
              </a:tr>
              <a:tr h="707391">
                <a:tc>
                  <a:txBody>
                    <a:bodyPr/>
                    <a:lstStyle/>
                    <a:p>
                      <a:r>
                        <a:rPr lang="en-US" sz="2400" dirty="0" smtClean="0"/>
                        <a:t>Primary productivity</a:t>
                      </a:r>
                      <a:endParaRPr lang="en-US" sz="2400" dirty="0"/>
                    </a:p>
                  </a:txBody>
                  <a:tcPr/>
                </a:tc>
                <a:tc>
                  <a:txBody>
                    <a:bodyPr/>
                    <a:lstStyle/>
                    <a:p>
                      <a:r>
                        <a:rPr lang="en-US" sz="2400" dirty="0" smtClean="0"/>
                        <a:t>Low</a:t>
                      </a:r>
                      <a:endParaRPr lang="en-US" sz="2400" dirty="0"/>
                    </a:p>
                  </a:txBody>
                  <a:tcPr/>
                </a:tc>
                <a:tc>
                  <a:txBody>
                    <a:bodyPr/>
                    <a:lstStyle/>
                    <a:p>
                      <a:r>
                        <a:rPr lang="en-US" sz="2400" dirty="0" smtClean="0"/>
                        <a:t>High</a:t>
                      </a:r>
                      <a:endParaRPr lang="en-US" sz="2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Intermediate</a:t>
                      </a:r>
                    </a:p>
                    <a:p>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9392"/>
            <a:ext cx="8041440" cy="688181"/>
          </a:xfrm>
        </p:spPr>
        <p:txBody>
          <a:bodyPr/>
          <a:lstStyle/>
          <a:p>
            <a:r>
              <a:rPr lang="en-US" sz="3600" b="1" dirty="0" smtClean="0"/>
              <a:t>Soil Degradation</a:t>
            </a:r>
            <a:endParaRPr lang="en-US" sz="3600" b="1" dirty="0"/>
          </a:p>
        </p:txBody>
      </p:sp>
      <p:sp>
        <p:nvSpPr>
          <p:cNvPr id="3" name="Content Placeholder 2"/>
          <p:cNvSpPr>
            <a:spLocks noGrp="1"/>
          </p:cNvSpPr>
          <p:nvPr>
            <p:ph idx="1"/>
          </p:nvPr>
        </p:nvSpPr>
        <p:spPr>
          <a:xfrm>
            <a:off x="323528" y="620688"/>
            <a:ext cx="8352928" cy="5904656"/>
          </a:xfrm>
        </p:spPr>
        <p:txBody>
          <a:bodyPr>
            <a:noAutofit/>
          </a:bodyPr>
          <a:lstStyle/>
          <a:p>
            <a:r>
              <a:rPr lang="en-US" sz="2800" b="1" dirty="0" smtClean="0"/>
              <a:t> Is a global process, involves both the physical loss (erosion) and the reduction in quality of topsoil associated with nutrient decline and contamination</a:t>
            </a:r>
          </a:p>
          <a:p>
            <a:r>
              <a:rPr lang="en-US" sz="2800" dirty="0" smtClean="0"/>
              <a:t>Impacts significantly on agriculture, urban environment, pollution and flooding</a:t>
            </a:r>
          </a:p>
          <a:p>
            <a:r>
              <a:rPr lang="en-US" sz="2800" dirty="0" smtClean="0"/>
              <a:t>Loss of upper soil horizon containing organic matter and nutrients</a:t>
            </a:r>
          </a:p>
          <a:p>
            <a:r>
              <a:rPr lang="en-US" sz="2800" dirty="0" smtClean="0"/>
              <a:t>Thinning of soil profiles reduces crop yields on degraded soils.</a:t>
            </a:r>
          </a:p>
          <a:p>
            <a:r>
              <a:rPr lang="en-US" sz="2800" dirty="0" smtClean="0"/>
              <a:t>The GLOBAL ASSESSMENT OF HUMAN-INDUCED SOIL DEGRADATION (GLASOD) undertakes global soil survey</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4624"/>
            <a:ext cx="8041440" cy="904205"/>
          </a:xfrm>
        </p:spPr>
        <p:txBody>
          <a:bodyPr/>
          <a:lstStyle/>
          <a:p>
            <a:pPr algn="l"/>
            <a:r>
              <a:rPr lang="en-US" sz="3600" dirty="0" smtClean="0"/>
              <a:t>Process of Soil degradation </a:t>
            </a:r>
            <a:endParaRPr lang="en-US" sz="3600" dirty="0"/>
          </a:p>
        </p:txBody>
      </p:sp>
      <p:sp>
        <p:nvSpPr>
          <p:cNvPr id="3" name="Content Placeholder 2"/>
          <p:cNvSpPr>
            <a:spLocks noGrp="1"/>
          </p:cNvSpPr>
          <p:nvPr>
            <p:ph idx="1"/>
          </p:nvPr>
        </p:nvSpPr>
        <p:spPr>
          <a:xfrm>
            <a:off x="0" y="1124744"/>
            <a:ext cx="9144000" cy="5400600"/>
          </a:xfrm>
        </p:spPr>
        <p:txBody>
          <a:bodyPr>
            <a:normAutofit/>
          </a:bodyPr>
          <a:lstStyle/>
          <a:p>
            <a:r>
              <a:rPr lang="en-US" sz="2800" dirty="0" smtClean="0"/>
              <a:t> Main cause – soil removal of the natural vegetation cover, leaving the surface exposed to the elements</a:t>
            </a:r>
          </a:p>
          <a:p>
            <a:r>
              <a:rPr lang="en-US" sz="2800" dirty="0" smtClean="0"/>
              <a:t>Deforestation and Overgrazing – main problems</a:t>
            </a:r>
          </a:p>
          <a:p>
            <a:r>
              <a:rPr lang="en-US" sz="2800" dirty="0" smtClean="0"/>
              <a:t>Result of loss of vegetation – lead to wing and water erosion</a:t>
            </a:r>
          </a:p>
          <a:p>
            <a:r>
              <a:rPr lang="en-US" sz="2800" dirty="0" smtClean="0"/>
              <a:t>Agricultural mismanagements – lack of knowledge, short term gains</a:t>
            </a:r>
          </a:p>
          <a:p>
            <a:r>
              <a:rPr lang="en-US" sz="2800" dirty="0" smtClean="0"/>
              <a:t>Shifting cultivation without fallow periods</a:t>
            </a:r>
          </a:p>
          <a:p>
            <a:r>
              <a:rPr lang="en-US" sz="2800" dirty="0" smtClean="0"/>
              <a:t>Absence of soil conservation measures</a:t>
            </a:r>
          </a:p>
          <a:p>
            <a:r>
              <a:rPr lang="en-US" sz="2800" dirty="0" smtClean="0"/>
              <a:t>Cultivation of fragile or marginal lands, unbalanced fertilizers use and the use of poor irrigation techniques</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xQQEhQUERQUFRQVFBUYFRgXFRgXGhcYFhQWGhkVFhgYHCggGBsmHBwWITEiJSkrLi4uFx8zODMsNygtOiwBCgoKBQUFDgUFDisZExkrKysrKysrKysrKysrKysrKysrKysrKysrKysrKysrKysrKysrKysrKysrKysrKysrK//AABEIALwBDQMBIgACEQEDEQH/xAAbAAEAAgMBAQAAAAAAAAAAAAAABQYBAwQCB//EAD4QAAICAQMCBAQDBQYFBQEAAAECAAMRBBIhBTEGEyJBMlFhcVKBkRQjQqGxFTNicsHwBxZD0eFjgpKy4iT/xAAUAQEAAAAAAAAAAAAAAAAAAAAA/8QAFBEBAAAAAAAAAAAAAAAAAAAAAP/aAAwDAQACEQMRAD8A+4xEQKr4u8XHQanRVGrfXqWcWPkjylV6UD4xyN1gz2xPXiTxWdLq9HpUr8w6h8WNkgVIWCqx45LHcAP8BnN4y6KdZq9NWVY1NpOoVu4UlUNg04TLdgcgkf5T8pX+ndP1d40+q1VNi6htfpEddrZSnS12KXIx6Ua5rnz2w6/SBeLPFWjW7yDqaRbvCbN4zvPav5B/8PeYHiCutb31NtFaVXmoMLc/woQr5A22HJ9Azxj5z5z1WrVWVPWatWrrrhY2np0arpwi6tX843bC15KgN6G3FmOVwDJHynXVPqRTZdVp+rak2pWu918zR0oty1jl9p9gCRuJA4gXkeJdIaP2j9op8jdtNm8BQ2cbWJ+E59jOvQdTqvqF1NiPUQSHB9OFJBOfoQf0nzzWdOt1JvuXTWpVf1HppWt6yrslNiC2968ZRSPxYOEycS5+MunPqNBqqaAPMsosVBnAJIPpz7Z7fnA2dO8T6TUb/J1NL+Wu59tg9KDu5/w/4u089P8AFWj1BYU6mlyiF2CuMhB3fHuo+Y4lX6pr31NLjTdMcvXorV//AKaPL2s2wDSorAecCAxO07fQvJzI/SabUX6utgNbah0Wrq336ZdMiWWLWVrRBWrKPSeXyvYKTgwPoqdTpIpIsQ+eM08j94NhfKfP0At9py9O8TaTU2GqjUU2WAE7UcEkKcErj4gD7jMo/R3us/san9k1K/siMmoaypq0V16fZUF3H4lZv4xleRzkgTl6JoNTu09FKapUWq9GTV6dSNDuodV/ZtZsUv6iqDbuyvfED6FofEukvtNNOoqe0bvQrgk7fix+LHvjtGi8S6S6001ail7Ru9CuCTt+LH4se+O0+eeHel3MenUunUd+lsVnSyuimijy6mUlblo/fq2doVXJIfJIInR4a019d+krqp1SpXY/m0aqhXr0i7LAX02s2Lu5IVQCxKsc4wYH0TqvVadKgfUWpUpIUF2Ayx7Kv4j34Hyld8TeOqNPpqrqLdPZ59q11s1uKxlgHd2UE4Qckd5s8WVNXq9FqjVZdTR+0LYK0Nj1tcqBLlrXlsbWU7QSA/3kAnTrrGfULRbXXf1fSXJWyFXFdaVo99id6wzKW9WD88QL3d1NKKBdqrKq1CqXfdhAzAfCWwSCTge54mmjxJpHpe9dRSaayRY+8BUYY9Lk/C3I4PPI+cj/AB9pfM0y/ur7Nl9T505xdVsbIvrUqfMZTg7McjMp/wCx6q1Da1Nt9VPUNNfl9MNPqNVXXUyuXqwvmFCUK7gC3l8DgQLvb4mps073aW7T2bGRWLWbVUs6jDkAlTg8Ajk4+c6ei9WOos1aFQv7PqPJBBzuHk1Wbj8vjxj6Si9b01uts1upp096VNRoqVD1NW91ler8xrBURvwqEDLAe+MgS2+FdM6XdRLoyh9buQspAZf2XTDcufiGQwyPcH5QOfxf4502gqv/AHtLaipNwpNgViSMhD8mI5A7n5SU6l4l0mmsFV+oprsIB2s4BAJwC34QTxk4nzzxBpra9D1LRHRai6+/Uai2tq6Weuxbbd6WmwDAdFwNp9WUAAImzrfTbqtR1FXGvZdWwatdNRTbXeppSvyrLHpc0kEMCWKqByPeB9A6p4k0mldU1GopqdhkB3CnaTgMc9lzxk8Zmq/xXokNQfU0g3KjVAuM2LYSEZR3IJBGfpKfplbQPqkt0t2oFuk0yKU2XEeVptjafUPwE5y29gFbex+k9f8AD7QMX0dxqJUdE0qI5X07jY7MgbtnGwkfLEC31eKtG93kLqaTduZAgcEl1+JB7Fh7jvODxH420+lyiW02agW1V+V5gDZstRGHH8Sqxbb34lJ0leqcaIPVq1arW0vbp00aU6bTjzmyyMELW43Z3I5GCWbAnRqKLa9G2hbR6l7x1DzfMWkmtkbXecNSLRwf3ZClc7uDkYBMC+63xVo6LTTbqaUsBUFWsAKlvhDfhJHIziR2r8aVC3W01tSLdJWr/vLdinPx7iASiqSoJ55aUrxbTqraup0irVIz2WmunT6RPKvTC7b7dQUbzGZQCVVg+QFAkt4louf+1a1ovY6nSUNSVqZlYohVq9wHD5PwnBgXLqXifSaZxXfqaa7CAdruAQCcBmz8IJ4ycCY6p4p0elbZqNTTW+FO1nAOGzg4744PP0lW1O7S2dTrt0d951jbqTXSbEtVtPXUKbHHFW1lb48DDZGZu8I9DsoutW9CzL0zQUbypKuyLeLUVz8XO3P3XMC8UWq6qyEMrAFWBBBBGQQRwQR7z3IHwFQ9fTtGlqsjrpqlZWBDKQgG0g8gj5SegIiICIiAiIgYIzOHo3R6dGhroUqpdnbc7uzM3dmdyWY9uSfYTviAiIgIiICIiAiIgIiICIiAiIgIiIEJ1bwnpdU5surYsyhH2221ixB2S1a2AsXk8MD3MmKagihVAVVACgDAAAwAB7DE9xAREQEREBERAREQEREBE1anULWpZs4GBwCSSSAAAOSSSAB9Zz19VqO4bwpUAsH9BUcckNgge2YHbPLnAM5m6lUCR5ibgCdu9d3A3ds57czL9RqGc2JkZBG4ZyBkrjOc49oELpfEFmKzZScWJuG3AJJ8oABWbtus25+meJtPiiojIDY271OAd6bsbkAPIIII/wAw+cm1AZQR2I49uD/SYq06oAFUAKABgdgowB9hAhrvEahlQD1E159SkAPdVWRuUkZxYCJjUeJUS1kKsQCqjGCSxNmcjOQMVnGcZ4xJwVKP4R8uw7fKQOr6lZvtFdX921ed9bDerblyrHhjvBAxnAwffgNtfiVG3YRvSHJOU4CLWcn1ZB/eKMd+85z4trzna20VljkqG3DysKBnnizv24kr0hEaveq/3hLNnJJPYnknjjgZxjGJ2eSv4R2x2Hb5QIH/AJnUAsytjLYAKk4U2erkjkqhO3vyBzJPpvURfuwrLtP8WOQexGCZ2eWPkP0mQuIGYmCcTCuD25geoiICIiAiIgIiICIiAiIgIiICIiAiIgIiIEZ1PWU58qx9pwH4PKlXQq333FMD3OJwX0aSz0tduYlOd4LFjhkI4wf7vOO3pPGBJHV9FptYtYpJIGfUwHBUg4Bxu9K89/SJx6jp1em8y/DMFAKoDjbtV1JGWxnDuT2+2YGiyrR+lN2d+VAU9gqsxyAPSMVn9J5enSvgG1iiMWxuAUF9j4HGW5I7ZILEfSc99GmpLKaLQEOCQ5IO5bANxD98MxAPYWA+8mNP0agouwengqVdvbGGUg9+ByPkIHVoNVUw2V2ByirnBBOMDBOPmMfrN+o1C1qWdgqjuScAfrIzWNRoKzaRtCrtABJJ7YVQT39I/SfMOu9ct1j5sOFHwoPhX/ufrAuXVf8AiBWpI06Gw/ibKr+Q7n+Uih4t1NozvCfRVH9Tkynzu6c/cfnAtvTOr3sG3WseR7/eSlXWrV7kN9wP9JXuj9m+4/1khAsmk68rcONp+fcf+JLI4IyOQfcSizt6d1FqT8191/7fIwLF1fSG6pkVtrHBVsZ2srBlbHvyBIIeF7FU113bayLBgbh6TWa60ODztUVc8H0H58SWt0X7Ua7EtZQquMAHktjnhhgjH14JEjn6cjAsmo2qT6co2AUUEnlgHACkjjAy3cwO/Q9NsD73uZ18x2ChmxyTtHHsM4xyDtBk1K5p+kC0lheXUlcjB/8ATbaTu+HABxjgu3zxJ7S1lUVSSxCgEnuSABk/eBtiIgIiICIiAiIgIiICIiAiIgIiICIiAni6oOpVhlSMEH3B9p7iByDp1fqG0YdtzAkkFvngnE311hFAXhQOJskR4o1flUNju/pH59/5ZgUDxprn1NuRzUnCAfzYj5n+mJW5ZJx6rp6tyvpP8jAh5u0b4cfXieLqihw3B9vr9vnPCv8AX3/pAt3R+zfcf6yQkZ0e0bWJIA9JPI4yDjMkfMGcZGflnn9IHqIiBI9F1vlPgn0t3+h9jJBPDqBw+48MzbQqhSGCAjAHvsAJ9wW+fFelv6RqPMqUnuOD9x/sQPHTOmCgttZiGx6T2UjvtA7Z+UkIiAiIgIiICIiAiIgIiICIiAiIgIiICIiAic3UdQaqnsAzsUtj5hRkgfXGZB6TxKzfFWfiVQo7lndNoyxAHospY/5j8oFllT8c2c1L/mP9AP8AWS3S+tDUWFUUhRWrZJGctjjAJx+ff2yJC+OV9dR/wsP0I/7wKzETMCF8Q9LfUGny22Gt3bd32nYQMr/ECeCPkZXv+WdRWK9mCKGdly3qfdcx9u58vjn3sPylp8RO6aa563ZHStnUqFPKqSAQwIwZH6q2+uwILSyfs73biq7s1rtKcKBgs6N/7SPeB46f0y27dYaldVurLUsy+tUouQE5G3hnUgH8PznVoPC91dunsfY3lDSq+Nu4+VQysyuRvADkenI3DM4f2zVUU0vZcaxdYPWz0K20admO5zWUUb8YGM/WT3TOpMdY1TW+YpUlQjVkIoRCDaoQMrE7sNuKnPAECyREQEsHhh/S4+TA/qP/ABK/J7wwP7w/Vf8AWBPREQExumZDdY6VZa4sSzayIyoAuT6wwfnI7jZjtyggTBYQWlf03SbjWC1rK5LEAu7bVIsAT4jz6l9QOfT3mNR0t7M5uGwAnGWbbmsIfUTnjDkHv6jAsOYzISnplpI/f5VTwAX7gWcMQwyAxXj38vmbuj9OegsbbN5KgZOcja9jD1HuMPj8oEtErXVvFaVkrSN7fi/hH2/F/T6ysavrV9vxWMB8lO0fy/1gfSi4HciZBzPk9Yywzycj+snlOO3H2gXuJUdP1W1P4tw+Tc/z7yc0HV0t4Ppb5HsfsYHYmqRmKB1Lr8SggkZ+Y7j2m3Mh9R0HexY2MOX27RgjzHRrAT7g7Me2Nx78Tg1vSEpX1WEsS2zcG25ZqfjIyBnYFJ4z5h9zAs+ZgOMke47/AElT0WirZaALz5n7t8mtsvtCKPiAbHob8nOfnJCvw4AE/eNlMY2jbzvRiwGTgnaQf859uIE9Ejeg6J6Ktj7c7mPpzgAngc/75klAiOq9YNL7BWX/AHbP8QGcBjtGRz8ODjtuXg+3Meu4ba1QBFioTvzjJYfgyTlcgY5VlJIzJ9u0qtOu1TsgUttYNhmr2kem0guNnBBVPljeAQ57Bvr8QEDIpy21SecHAqdzuG07ThDtHOcjkT14z0+6lXH8Dc/ZuP64kh0TVWWKfNUq4PORgHPbA+2P1/Ts1dAsRkbswIP5wPl8zNur0zVOyN3U4+/yP2M1QMT1Wm4gfOYnV09Mkn5QO4LjiZiICIiAlo8PU7as/iJP5dh/SV3R6c2OFHv3+g9zLnVWFAA7AAD8oHuIiAiIgQfVOlA2Nc1hxgDZ5ZcHlMBlXlxleB3BYyLenTHI851G09kZVKu1zAg4wRuIOR3NY+ctOu03moyFmUNwSuM49xyCOe3bsZz29JRlYNk7ipJ4z6VCgLgekcZwPcn5wObp/SPJsLg+jDkDt6rLXsZiMYBG7GfeVzxL183E11HFY7kfx/8A5/rJPxPq/wBnoWhCcsMZPcIOD2+fbjHvKZAREQPdXxL9x/WTkg6viX7j+snICIiBYOi9Vziuw8/wn5/Q/WSOu0Iu27iwCsGwMckEEZyCe49se/zlPBlu6Tq/NrBPxDhvuPf84HKOgV7VGWypJ3DaDlm3H4VAHv2A7n35kvEQEREBMYmYgIiIEH4k6L567k/vFH/yH4fv8pRmUgkEYI4IPsZ9VkT1joSajn4X9mHv/mHvA+fyV0te1QPzMXdCuqYblyv4l5H5+4/ObYCIiAnpELEADJPYCdek6XZZ7bR824/QdzLF0/pqUjjlvdj3/L5QNfSOneSuTy57/T6CSMRAREQETAYfp3hWB7QMxPLMB3jcM494HznxLqvM1Nh9lOwfZeD/ADzIt3ABJ7AEn7CbdQcu5+bMf1Jmi6vcpU9iCP1GIHN/adWVG9cts2/XzAxTH3Ct+k8r1eksq+YMsAR353EhecYGSCB88SLbwxvCi2wNtNfwqV9NVViJj1HD5fdu+ajiKPDjrsBtBULQH9B3MaLXsUg7sDJbng9oEpT1qnht/p3KM7X5JzwPT6ux7fKWFeq0lSwsUqBWSw5AFvwNkex+cpGn6DtVK3uAVbFbKGxG4VxwfMO0+oH04HHbmWPR9AsQFN9LVPRXVYvknnZWy5X14AOc4wfeBI/2zRz+9Xhgp74ybDUBnGPjBX7iLOtUKQDaoLMyjv3R9jZ44w/pyeM8SKt8Jq6JWzAotWmrZSnDCi0u2ef4sn9c8zTR4SdEVF1Dd2DsQwdlOoa0YZXGG9RBzkHOcQLVJfw3diwr7MP5j/xmRE7ejHFyfc//AFMC3xEQEREBERAREQEREBNFujrb4kU/kP6zfEDj/sun8Am6rSovwqo+wE3RAREQEREBERAh9b0hnsLrayZIPpz7eT3wcN6Uccj/AKn054l6JYi7f2jaCWLY3gknzexNhP8A1FJzn4F/Ka6po/Pravdt3Y5wD2IOMH7SF1PTKqsCyw5xYwbZliAoDZYdzyMe+OOYG2ro5VubzuIJwNwyxWldxXfg8VP/APM/XPV0jpj0szPb5mRjkEY5BwMseM7jj/FI+voi2JvptZm2kIzexHmhWBxwV3qM4/6QHzlh01IrRUHZVAGfoMcwPk3VdSKrrU5ytjj9GM4H6gfZf1k3/wAQ+nmrU+YB6bgD/wC5QAw/ofzlXgdDa1z74+0rb1XfvQEc2OXHmGzCstlnp4yfhT3I4xgZzJyIFeGmuwFKE5Ra8hgQvl3Eh2JIJBQjkDOQeJIaau9ksUVMy+bUxyELvixy2f3uHXBHfb8ufaRm3SXbGB9ux+0Dt6Vp7BqanSlgmxQ7OKwKwKcbatlpKnfjKYI5Y57S2SGrsI5UyR0+qDcHg/1+0Donf0NM3L9Mn+RnBJ3wzp/ic/5R/U/6QJ+IiAiIgIiICIiAiIgIiICIiAiIgIiICIiAmi/Sq5Un+Hdj5HcMHI9+JviBx9O6ctAITOCQeTn2+3+/0nZEQIjxP0caygpwHHqrPyYfP6Ht+c+P3VMjFXBVlJBB7gj2n3eVjxZ4VGrHmV4W4Dv7OB7N9fkYHyyJu1elelylilWHcH+o+Y+s0wERECW6VfkbT3Hb7TuleptKsGHt/vEtHTNI+oIFQznGT7AfU+0Dr6UWtcVgZz7/ACHuT9JftHUqIqr2A4Pz+sitN0Ba6HrUjfYpDMRn8sfh+k0t0O7BC3lASx2plQGa0ucHuBtwvb5n3gWGJBv023sL2yxtLEs2cF8rs5wNq4XgY+kxpOn3AvnUEk1MqgEkIeMNhviYcerIzuPAGMBObvb3mZGdJ6c1TMztuZlUd2bAVrCBliScBgM9+JJwEREBERAREQEREBERAREQEREBERAREQE1arULWpZs4GBwCTkkAAAcnkibZo1mmFqlSSOVOR3BVgwIyD7gQNB6tVtDbwMkDB4bLWeWAVPIO/09u82/t9WM+ZXgjI9a9s4z3+fE4V8PVBi3qJPckjk+YHLZxkEsOcYH0kf1DQ0VYrdbW3hcN6DuKlsLg4GfURyNvIyQYEj1VNLf+7vNTYDHlgCu3aGwc5XG5c/cSpa3wZQxPkakLg7SHwQGzjbuGOe3HMmtJVp7mKKbULAsOVUYc1uVUDjuq5GMnBzkSR/5cqwB68AYHq9thQjt7qW/XjHEChDwRqGz5bUOASCVs7EdweOD9Jup8A6k/E1Sj/MT/ILPoui0K052Z5xnn5DE6oFL6b/w+qXm52s/wj0L+fOT+olu0mlSpQlahVHYAYE3RA5NTYj76mbBKjPt/ebguD8/S36SudQ6MoRtt4ZrCKwXPBfyyG3beD2NgGBtOTmTmv6Mlzh3LZGzgYx6PM78cg7zn7Cc2l8PqtbVuSwLluMDA8gUgdufQO/zgcl3Ra13FrhuZn5ZQxAtsQEEE/iAUnjj7Zno+Hk2hfPOTxnjLN5aoWPPqf0lgfZgDzictun09VjeZ5+4HJZghDE3PbuAA92B4wMgjj3khpvDNAAK7+6tncDuwVbk492G4kYOSeeYG6hqdLuY2ZFhZvnkgu7MMd+Mgn/AJMSC/wCWKvxP2I/h5yrrnhePS7DjHzOTJ2AiIgIiICIiAiIgIiICIiAiIgIiICIiAiIgJyarp1dpy4JI7ephjvggA4DDJ57jM64gca9MqBQheUAC8ngL2Hfn58+/M7IiAiIgIiICIiBzW6Ctg4Zciwhn5PJCqB/JR+k20UhFCrwFGB7/AMzNkQERE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xQQEhQUERQUFRQVFBUYFRgXFRgXGhcYFhQWGhkVFhgYHCggGBsmHBwWITEiJSkrLi4uFx8zODMsNygtOiwBCgoKBQUFDgUFDisZExkrKysrKysrKysrKysrKysrKysrKysrKysrKysrKysrKysrKysrKysrKysrKysrKysrK//AABEIALwBDQMBIgACEQEDEQH/xAAbAAEAAgMBAQAAAAAAAAAAAAAABQYBAwQCB//EAD4QAAICAQMCBAQDBQYFBQEAAAECAAMRBBIhBTEGEyJBMlFhcVKBkRQjQqGxFTNicsHwBxZD0eFjgpKy4iT/xAAUAQEAAAAAAAAAAAAAAAAAAAAA/8QAFBEBAAAAAAAAAAAAAAAAAAAAAP/aAAwDAQACEQMRAD8A+4xEQKr4u8XHQanRVGrfXqWcWPkjylV6UD4xyN1gz2xPXiTxWdLq9HpUr8w6h8WNkgVIWCqx45LHcAP8BnN4y6KdZq9NWVY1NpOoVu4UlUNg04TLdgcgkf5T8pX+ndP1d40+q1VNi6htfpEddrZSnS12KXIx6Ua5rnz2w6/SBeLPFWjW7yDqaRbvCbN4zvPav5B/8PeYHiCutb31NtFaVXmoMLc/woQr5A22HJ9Azxj5z5z1WrVWVPWatWrrrhY2np0arpwi6tX843bC15KgN6G3FmOVwDJHynXVPqRTZdVp+rak2pWu918zR0oty1jl9p9gCRuJA4gXkeJdIaP2j9op8jdtNm8BQ2cbWJ+E59jOvQdTqvqF1NiPUQSHB9OFJBOfoQf0nzzWdOt1JvuXTWpVf1HppWt6yrslNiC2968ZRSPxYOEycS5+MunPqNBqqaAPMsosVBnAJIPpz7Z7fnA2dO8T6TUb/J1NL+Wu59tg9KDu5/w/4u089P8AFWj1BYU6mlyiF2CuMhB3fHuo+Y4lX6pr31NLjTdMcvXorV//AKaPL2s2wDSorAecCAxO07fQvJzI/SabUX6utgNbah0Wrq336ZdMiWWLWVrRBWrKPSeXyvYKTgwPoqdTpIpIsQ+eM08j94NhfKfP0At9py9O8TaTU2GqjUU2WAE7UcEkKcErj4gD7jMo/R3us/san9k1K/siMmoaypq0V16fZUF3H4lZv4xleRzkgTl6JoNTu09FKapUWq9GTV6dSNDuodV/ZtZsUv6iqDbuyvfED6FofEukvtNNOoqe0bvQrgk7fix+LHvjtGi8S6S6001ail7Ru9CuCTt+LH4se+O0+eeHel3MenUunUd+lsVnSyuimijy6mUlblo/fq2doVXJIfJIInR4a019d+krqp1SpXY/m0aqhXr0i7LAX02s2Lu5IVQCxKsc4wYH0TqvVadKgfUWpUpIUF2Ayx7Kv4j34Hyld8TeOqNPpqrqLdPZ59q11s1uKxlgHd2UE4Qckd5s8WVNXq9FqjVZdTR+0LYK0Nj1tcqBLlrXlsbWU7QSA/3kAnTrrGfULRbXXf1fSXJWyFXFdaVo99id6wzKW9WD88QL3d1NKKBdqrKq1CqXfdhAzAfCWwSCTge54mmjxJpHpe9dRSaayRY+8BUYY9Lk/C3I4PPI+cj/AB9pfM0y/ur7Nl9T505xdVsbIvrUqfMZTg7McjMp/wCx6q1Da1Nt9VPUNNfl9MNPqNVXXUyuXqwvmFCUK7gC3l8DgQLvb4mps073aW7T2bGRWLWbVUs6jDkAlTg8Ajk4+c6ei9WOos1aFQv7PqPJBBzuHk1Wbj8vjxj6Si9b01uts1upp096VNRoqVD1NW91ler8xrBURvwqEDLAe+MgS2+FdM6XdRLoyh9buQspAZf2XTDcufiGQwyPcH5QOfxf4502gqv/AHtLaipNwpNgViSMhD8mI5A7n5SU6l4l0mmsFV+oprsIB2s4BAJwC34QTxk4nzzxBpra9D1LRHRai6+/Uai2tq6Weuxbbd6WmwDAdFwNp9WUAAImzrfTbqtR1FXGvZdWwatdNRTbXeppSvyrLHpc0kEMCWKqByPeB9A6p4k0mldU1GopqdhkB3CnaTgMc9lzxk8Zmq/xXokNQfU0g3KjVAuM2LYSEZR3IJBGfpKfplbQPqkt0t2oFuk0yKU2XEeVptjafUPwE5y29gFbex+k9f8AD7QMX0dxqJUdE0qI5X07jY7MgbtnGwkfLEC31eKtG93kLqaTduZAgcEl1+JB7Fh7jvODxH420+lyiW02agW1V+V5gDZstRGHH8Sqxbb34lJ0leqcaIPVq1arW0vbp00aU6bTjzmyyMELW43Z3I5GCWbAnRqKLa9G2hbR6l7x1DzfMWkmtkbXecNSLRwf3ZClc7uDkYBMC+63xVo6LTTbqaUsBUFWsAKlvhDfhJHIziR2r8aVC3W01tSLdJWr/vLdinPx7iASiqSoJ55aUrxbTqraup0irVIz2WmunT6RPKvTC7b7dQUbzGZQCVVg+QFAkt4louf+1a1ovY6nSUNSVqZlYohVq9wHD5PwnBgXLqXifSaZxXfqaa7CAdruAQCcBmz8IJ4ycCY6p4p0elbZqNTTW+FO1nAOGzg4744PP0lW1O7S2dTrt0d951jbqTXSbEtVtPXUKbHHFW1lb48DDZGZu8I9DsoutW9CzL0zQUbypKuyLeLUVz8XO3P3XMC8UWq6qyEMrAFWBBBBGQQRwQR7z3IHwFQ9fTtGlqsjrpqlZWBDKQgG0g8gj5SegIiICIiAiIgYIzOHo3R6dGhroUqpdnbc7uzM3dmdyWY9uSfYTviAiIgIiICIiAiIgIiICIiAiIgIiIEJ1bwnpdU5surYsyhH2221ixB2S1a2AsXk8MD3MmKagihVAVVACgDAAAwAB7DE9xAREQEREBERAREQEREBE1anULWpZs4GBwCSSSAAAOSSSAB9Zz19VqO4bwpUAsH9BUcckNgge2YHbPLnAM5m6lUCR5ibgCdu9d3A3ds57czL9RqGc2JkZBG4ZyBkrjOc49oELpfEFmKzZScWJuG3AJJ8oABWbtus25+meJtPiiojIDY271OAd6bsbkAPIIII/wAw+cm1AZQR2I49uD/SYq06oAFUAKABgdgowB9hAhrvEahlQD1E159SkAPdVWRuUkZxYCJjUeJUS1kKsQCqjGCSxNmcjOQMVnGcZ4xJwVKP4R8uw7fKQOr6lZvtFdX921ed9bDerblyrHhjvBAxnAwffgNtfiVG3YRvSHJOU4CLWcn1ZB/eKMd+85z4trzna20VljkqG3DysKBnnizv24kr0hEaveq/3hLNnJJPYnknjjgZxjGJ2eSv4R2x2Hb5QIH/AJnUAsytjLYAKk4U2erkjkqhO3vyBzJPpvURfuwrLtP8WOQexGCZ2eWPkP0mQuIGYmCcTCuD25geoiICIiAiIgIiICIiAiIgIiICIiAiIgIiIEZ1PWU58qx9pwH4PKlXQq333FMD3OJwX0aSz0tduYlOd4LFjhkI4wf7vOO3pPGBJHV9FptYtYpJIGfUwHBUg4Bxu9K89/SJx6jp1em8y/DMFAKoDjbtV1JGWxnDuT2+2YGiyrR+lN2d+VAU9gqsxyAPSMVn9J5enSvgG1iiMWxuAUF9j4HGW5I7ZILEfSc99GmpLKaLQEOCQ5IO5bANxD98MxAPYWA+8mNP0agouwengqVdvbGGUg9+ByPkIHVoNVUw2V2ByirnBBOMDBOPmMfrN+o1C1qWdgqjuScAfrIzWNRoKzaRtCrtABJJ7YVQT39I/SfMOu9ct1j5sOFHwoPhX/ufrAuXVf8AiBWpI06Gw/ibKr+Q7n+Uih4t1NozvCfRVH9Tkynzu6c/cfnAtvTOr3sG3WseR7/eSlXWrV7kN9wP9JXuj9m+4/1khAsmk68rcONp+fcf+JLI4IyOQfcSizt6d1FqT8191/7fIwLF1fSG6pkVtrHBVsZ2srBlbHvyBIIeF7FU113bayLBgbh6TWa60ODztUVc8H0H58SWt0X7Ua7EtZQquMAHktjnhhgjH14JEjn6cjAsmo2qT6co2AUUEnlgHACkjjAy3cwO/Q9NsD73uZ18x2ChmxyTtHHsM4xyDtBk1K5p+kC0lheXUlcjB/8ATbaTu+HABxjgu3zxJ7S1lUVSSxCgEnuSABk/eBtiIgIiICIiAiIgIiICIiAiIgIiICIiAni6oOpVhlSMEH3B9p7iByDp1fqG0YdtzAkkFvngnE311hFAXhQOJskR4o1flUNju/pH59/5ZgUDxprn1NuRzUnCAfzYj5n+mJW5ZJx6rp6tyvpP8jAh5u0b4cfXieLqihw3B9vr9vnPCv8AX3/pAt3R+zfcf6yQkZ0e0bWJIA9JPI4yDjMkfMGcZGflnn9IHqIiBI9F1vlPgn0t3+h9jJBPDqBw+48MzbQqhSGCAjAHvsAJ9wW+fFelv6RqPMqUnuOD9x/sQPHTOmCgttZiGx6T2UjvtA7Z+UkIiAiIgIiICIiAiIgIiICIiAiIgIiICIiAic3UdQaqnsAzsUtj5hRkgfXGZB6TxKzfFWfiVQo7lndNoyxAHospY/5j8oFllT8c2c1L/mP9AP8AWS3S+tDUWFUUhRWrZJGctjjAJx+ff2yJC+OV9dR/wsP0I/7wKzETMCF8Q9LfUGny22Gt3bd32nYQMr/ECeCPkZXv+WdRWK9mCKGdly3qfdcx9u58vjn3sPylp8RO6aa563ZHStnUqFPKqSAQwIwZH6q2+uwILSyfs73biq7s1rtKcKBgs6N/7SPeB46f0y27dYaldVurLUsy+tUouQE5G3hnUgH8PznVoPC91dunsfY3lDSq+Nu4+VQysyuRvADkenI3DM4f2zVUU0vZcaxdYPWz0K20admO5zWUUb8YGM/WT3TOpMdY1TW+YpUlQjVkIoRCDaoQMrE7sNuKnPAECyREQEsHhh/S4+TA/qP/ABK/J7wwP7w/Vf8AWBPREQExumZDdY6VZa4sSzayIyoAuT6wwfnI7jZjtyggTBYQWlf03SbjWC1rK5LEAu7bVIsAT4jz6l9QOfT3mNR0t7M5uGwAnGWbbmsIfUTnjDkHv6jAsOYzISnplpI/f5VTwAX7gWcMQwyAxXj38vmbuj9OegsbbN5KgZOcja9jD1HuMPj8oEtErXVvFaVkrSN7fi/hH2/F/T6ysavrV9vxWMB8lO0fy/1gfSi4HciZBzPk9Yywzycj+snlOO3H2gXuJUdP1W1P4tw+Tc/z7yc0HV0t4Ppb5HsfsYHYmqRmKB1Lr8SggkZ+Y7j2m3Mh9R0HexY2MOX27RgjzHRrAT7g7Me2Nx78Tg1vSEpX1WEsS2zcG25ZqfjIyBnYFJ4z5h9zAs+ZgOMke47/AElT0WirZaALz5n7t8mtsvtCKPiAbHob8nOfnJCvw4AE/eNlMY2jbzvRiwGTgnaQf859uIE9Ejeg6J6Ktj7c7mPpzgAngc/75klAiOq9YNL7BWX/AHbP8QGcBjtGRz8ODjtuXg+3Meu4ba1QBFioTvzjJYfgyTlcgY5VlJIzJ9u0qtOu1TsgUttYNhmr2kem0guNnBBVPljeAQ57Bvr8QEDIpy21SecHAqdzuG07ThDtHOcjkT14z0+6lXH8Dc/ZuP64kh0TVWWKfNUq4PORgHPbA+2P1/Ts1dAsRkbswIP5wPl8zNur0zVOyN3U4+/yP2M1QMT1Wm4gfOYnV09Mkn5QO4LjiZiICIiAlo8PU7as/iJP5dh/SV3R6c2OFHv3+g9zLnVWFAA7AAD8oHuIiAiIgQfVOlA2Nc1hxgDZ5ZcHlMBlXlxleB3BYyLenTHI851G09kZVKu1zAg4wRuIOR3NY+ctOu03moyFmUNwSuM49xyCOe3bsZz29JRlYNk7ipJ4z6VCgLgekcZwPcn5wObp/SPJsLg+jDkDt6rLXsZiMYBG7GfeVzxL183E11HFY7kfx/8A5/rJPxPq/wBnoWhCcsMZPcIOD2+fbjHvKZAREQPdXxL9x/WTkg6viX7j+snICIiBYOi9Vziuw8/wn5/Q/WSOu0Iu27iwCsGwMckEEZyCe49se/zlPBlu6Tq/NrBPxDhvuPf84HKOgV7VGWypJ3DaDlm3H4VAHv2A7n35kvEQEREBMYmYgIiIEH4k6L567k/vFH/yH4fv8pRmUgkEYI4IPsZ9VkT1joSajn4X9mHv/mHvA+fyV0te1QPzMXdCuqYblyv4l5H5+4/ObYCIiAnpELEADJPYCdek6XZZ7bR824/QdzLF0/pqUjjlvdj3/L5QNfSOneSuTy57/T6CSMRAREQETAYfp3hWB7QMxPLMB3jcM494HznxLqvM1Nh9lOwfZeD/ADzIt3ABJ7AEn7CbdQcu5+bMf1Jmi6vcpU9iCP1GIHN/adWVG9cts2/XzAxTH3Ct+k8r1eksq+YMsAR353EhecYGSCB88SLbwxvCi2wNtNfwqV9NVViJj1HD5fdu+ajiKPDjrsBtBULQH9B3MaLXsUg7sDJbng9oEpT1qnht/p3KM7X5JzwPT6ux7fKWFeq0lSwsUqBWSw5AFvwNkex+cpGn6DtVK3uAVbFbKGxG4VxwfMO0+oH04HHbmWPR9AsQFN9LVPRXVYvknnZWy5X14AOc4wfeBI/2zRz+9Xhgp74ybDUBnGPjBX7iLOtUKQDaoLMyjv3R9jZ44w/pyeM8SKt8Jq6JWzAotWmrZSnDCi0u2ef4sn9c8zTR4SdEVF1Dd2DsQwdlOoa0YZXGG9RBzkHOcQLVJfw3diwr7MP5j/xmRE7ejHFyfc//AFMC3xEQEREBERAREQEREBNFujrb4kU/kP6zfEDj/sun8Am6rSovwqo+wE3RAREQEREBERAh9b0hnsLrayZIPpz7eT3wcN6Uccj/AKn054l6JYi7f2jaCWLY3gknzexNhP8A1FJzn4F/Ka6po/Pravdt3Y5wD2IOMH7SF1PTKqsCyw5xYwbZliAoDZYdzyMe+OOYG2ro5VubzuIJwNwyxWldxXfg8VP/APM/XPV0jpj0szPb5mRjkEY5BwMseM7jj/FI+voi2JvptZm2kIzexHmhWBxwV3qM4/6QHzlh01IrRUHZVAGfoMcwPk3VdSKrrU5ytjj9GM4H6gfZf1k3/wAQ+nmrU+YB6bgD/wC5QAw/ofzlXgdDa1z74+0rb1XfvQEc2OXHmGzCstlnp4yfhT3I4xgZzJyIFeGmuwFKE5Ra8hgQvl3Eh2JIJBQjkDOQeJIaau9ksUVMy+bUxyELvixy2f3uHXBHfb8ufaRm3SXbGB9ux+0Dt6Vp7BqanSlgmxQ7OKwKwKcbatlpKnfjKYI5Y57S2SGrsI5UyR0+qDcHg/1+0Donf0NM3L9Mn+RnBJ3wzp/ic/5R/U/6QJ+IiAiIgIiICIiAiIgIiICIiAiIgIiICIiAmi/Sq5Un+Hdj5HcMHI9+JviBx9O6ctAITOCQeTn2+3+/0nZEQIjxP0caygpwHHqrPyYfP6Ht+c+P3VMjFXBVlJBB7gj2n3eVjxZ4VGrHmV4W4Dv7OB7N9fkYHyyJu1elelylilWHcH+o+Y+s0wERECW6VfkbT3Hb7TuleptKsGHt/vEtHTNI+oIFQznGT7AfU+0Dr6UWtcVgZz7/ACHuT9JftHUqIqr2A4Pz+sitN0Ba6HrUjfYpDMRn8sfh+k0t0O7BC3lASx2plQGa0ucHuBtwvb5n3gWGJBv023sL2yxtLEs2cF8rs5wNq4XgY+kxpOn3AvnUEk1MqgEkIeMNhviYcerIzuPAGMBObvb3mZGdJ6c1TMztuZlUd2bAVrCBliScBgM9+JJwEREBERAREQEREBERAREQEREBERAREQE1arULWpZs4GBwCTkkAAAcnkibZo1mmFqlSSOVOR3BVgwIyD7gQNB6tVtDbwMkDB4bLWeWAVPIO/09u82/t9WM+ZXgjI9a9s4z3+fE4V8PVBi3qJPckjk+YHLZxkEsOcYH0kf1DQ0VYrdbW3hcN6DuKlsLg4GfURyNvIyQYEj1VNLf+7vNTYDHlgCu3aGwc5XG5c/cSpa3wZQxPkakLg7SHwQGzjbuGOe3HMmtJVp7mKKbULAsOVUYc1uVUDjuq5GMnBzkSR/5cqwB68AYHq9thQjt7qW/XjHEChDwRqGz5bUOASCVs7EdweOD9Jup8A6k/E1Sj/MT/ILPoui0K052Z5xnn5DE6oFL6b/w+qXm52s/wj0L+fOT+olu0mlSpQlahVHYAYE3RA5NTYj76mbBKjPt/ebguD8/S36SudQ6MoRtt4ZrCKwXPBfyyG3beD2NgGBtOTmTmv6Mlzh3LZGzgYx6PM78cg7zn7Cc2l8PqtbVuSwLluMDA8gUgdufQO/zgcl3Ra13FrhuZn5ZQxAtsQEEE/iAUnjj7Zno+Hk2hfPOTxnjLN5aoWPPqf0lgfZgDzictun09VjeZ5+4HJZghDE3PbuAA92B4wMgjj3khpvDNAAK7+6tncDuwVbk492G4kYOSeeYG6hqdLuY2ZFhZvnkgu7MMd+Mgn/AJMSC/wCWKvxP2I/h5yrrnhePS7DjHzOTJ2AiIgIiICIiAiIgIiICIiAiIgIiICIiAiIgJyarp1dpy4JI7ephjvggA4DDJ57jM64gca9MqBQheUAC8ngL2Hfn58+/M7IiAiIgIiICIiBzW6Ctg4Zciwhn5PJCqB/JR+k20UhFCrwFGB7/AMzNkQERE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eg;base64,/9j/4AAQSkZJRgABAQAAAQABAAD/2wCEAAkGBxQQEhQUERQUFRQVFBUYFRgXFRgXGhcYFhQWGhkVFhgYHCggGBsmHBwWITEiJSkrLi4uFx8zODMsNygtOiwBCgoKBQUFDgUFDisZExkrKysrKysrKysrKysrKysrKysrKysrKysrKysrKysrKysrKysrKysrKysrKysrKysrK//AABEIALwBDQMBIgACEQEDEQH/xAAbAAEAAgMBAQAAAAAAAAAAAAAABQYBAwQCB//EAD4QAAICAQMCBAQDBQYFBQEAAAECAAMRBBIhBTEGEyJBMlFhcVKBkRQjQqGxFTNicsHwBxZD0eFjgpKy4iT/xAAUAQEAAAAAAAAAAAAAAAAAAAAA/8QAFBEBAAAAAAAAAAAAAAAAAAAAAP/aAAwDAQACEQMRAD8A+4xEQKr4u8XHQanRVGrfXqWcWPkjylV6UD4xyN1gz2xPXiTxWdLq9HpUr8w6h8WNkgVIWCqx45LHcAP8BnN4y6KdZq9NWVY1NpOoVu4UlUNg04TLdgcgkf5T8pX+ndP1d40+q1VNi6htfpEddrZSnS12KXIx6Ua5rnz2w6/SBeLPFWjW7yDqaRbvCbN4zvPav5B/8PeYHiCutb31NtFaVXmoMLc/woQr5A22HJ9Azxj5z5z1WrVWVPWatWrrrhY2np0arpwi6tX843bC15KgN6G3FmOVwDJHynXVPqRTZdVp+rak2pWu918zR0oty1jl9p9gCRuJA4gXkeJdIaP2j9op8jdtNm8BQ2cbWJ+E59jOvQdTqvqF1NiPUQSHB9OFJBOfoQf0nzzWdOt1JvuXTWpVf1HppWt6yrslNiC2968ZRSPxYOEycS5+MunPqNBqqaAPMsosVBnAJIPpz7Z7fnA2dO8T6TUb/J1NL+Wu59tg9KDu5/w/4u089P8AFWj1BYU6mlyiF2CuMhB3fHuo+Y4lX6pr31NLjTdMcvXorV//AKaPL2s2wDSorAecCAxO07fQvJzI/SabUX6utgNbah0Wrq336ZdMiWWLWVrRBWrKPSeXyvYKTgwPoqdTpIpIsQ+eM08j94NhfKfP0At9py9O8TaTU2GqjUU2WAE7UcEkKcErj4gD7jMo/R3us/san9k1K/siMmoaypq0V16fZUF3H4lZv4xleRzkgTl6JoNTu09FKapUWq9GTV6dSNDuodV/ZtZsUv6iqDbuyvfED6FofEukvtNNOoqe0bvQrgk7fix+LHvjtGi8S6S6001ail7Ru9CuCTt+LH4se+O0+eeHel3MenUunUd+lsVnSyuimijy6mUlblo/fq2doVXJIfJIInR4a019d+krqp1SpXY/m0aqhXr0i7LAX02s2Lu5IVQCxKsc4wYH0TqvVadKgfUWpUpIUF2Ayx7Kv4j34Hyld8TeOqNPpqrqLdPZ59q11s1uKxlgHd2UE4Qckd5s8WVNXq9FqjVZdTR+0LYK0Nj1tcqBLlrXlsbWU7QSA/3kAnTrrGfULRbXXf1fSXJWyFXFdaVo99id6wzKW9WD88QL3d1NKKBdqrKq1CqXfdhAzAfCWwSCTge54mmjxJpHpe9dRSaayRY+8BUYY9Lk/C3I4PPI+cj/AB9pfM0y/ur7Nl9T505xdVsbIvrUqfMZTg7McjMp/wCx6q1Da1Nt9VPUNNfl9MNPqNVXXUyuXqwvmFCUK7gC3l8DgQLvb4mps073aW7T2bGRWLWbVUs6jDkAlTg8Ajk4+c6ei9WOos1aFQv7PqPJBBzuHk1Wbj8vjxj6Si9b01uts1upp096VNRoqVD1NW91ler8xrBURvwqEDLAe+MgS2+FdM6XdRLoyh9buQspAZf2XTDcufiGQwyPcH5QOfxf4502gqv/AHtLaipNwpNgViSMhD8mI5A7n5SU6l4l0mmsFV+oprsIB2s4BAJwC34QTxk4nzzxBpra9D1LRHRai6+/Uai2tq6Weuxbbd6WmwDAdFwNp9WUAAImzrfTbqtR1FXGvZdWwatdNRTbXeppSvyrLHpc0kEMCWKqByPeB9A6p4k0mldU1GopqdhkB3CnaTgMc9lzxk8Zmq/xXokNQfU0g3KjVAuM2LYSEZR3IJBGfpKfplbQPqkt0t2oFuk0yKU2XEeVptjafUPwE5y29gFbex+k9f8AD7QMX0dxqJUdE0qI5X07jY7MgbtnGwkfLEC31eKtG93kLqaTduZAgcEl1+JB7Fh7jvODxH420+lyiW02agW1V+V5gDZstRGHH8Sqxbb34lJ0leqcaIPVq1arW0vbp00aU6bTjzmyyMELW43Z3I5GCWbAnRqKLa9G2hbR6l7x1DzfMWkmtkbXecNSLRwf3ZClc7uDkYBMC+63xVo6LTTbqaUsBUFWsAKlvhDfhJHIziR2r8aVC3W01tSLdJWr/vLdinPx7iASiqSoJ55aUrxbTqraup0irVIz2WmunT6RPKvTC7b7dQUbzGZQCVVg+QFAkt4louf+1a1ovY6nSUNSVqZlYohVq9wHD5PwnBgXLqXifSaZxXfqaa7CAdruAQCcBmz8IJ4ycCY6p4p0elbZqNTTW+FO1nAOGzg4744PP0lW1O7S2dTrt0d951jbqTXSbEtVtPXUKbHHFW1lb48DDZGZu8I9DsoutW9CzL0zQUbypKuyLeLUVz8XO3P3XMC8UWq6qyEMrAFWBBBBGQQRwQR7z3IHwFQ9fTtGlqsjrpqlZWBDKQgG0g8gj5SegIiICIiAiIgYIzOHo3R6dGhroUqpdnbc7uzM3dmdyWY9uSfYTviAiIgIiICIiAiIgIiICIiAiIgIiIEJ1bwnpdU5surYsyhH2221ixB2S1a2AsXk8MD3MmKagihVAVVACgDAAAwAB7DE9xAREQEREBERAREQEREBE1anULWpZs4GBwCSSSAAAOSSSAB9Zz19VqO4bwpUAsH9BUcckNgge2YHbPLnAM5m6lUCR5ibgCdu9d3A3ds57czL9RqGc2JkZBG4ZyBkrjOc49oELpfEFmKzZScWJuG3AJJ8oABWbtus25+meJtPiiojIDY271OAd6bsbkAPIIII/wAw+cm1AZQR2I49uD/SYq06oAFUAKABgdgowB9hAhrvEahlQD1E159SkAPdVWRuUkZxYCJjUeJUS1kKsQCqjGCSxNmcjOQMVnGcZ4xJwVKP4R8uw7fKQOr6lZvtFdX921ed9bDerblyrHhjvBAxnAwffgNtfiVG3YRvSHJOU4CLWcn1ZB/eKMd+85z4trzna20VljkqG3DysKBnnizv24kr0hEaveq/3hLNnJJPYnknjjgZxjGJ2eSv4R2x2Hb5QIH/AJnUAsytjLYAKk4U2erkjkqhO3vyBzJPpvURfuwrLtP8WOQexGCZ2eWPkP0mQuIGYmCcTCuD25geoiICIiAiIgIiICIiAiIgIiICIiAiIgIiIEZ1PWU58qx9pwH4PKlXQq333FMD3OJwX0aSz0tduYlOd4LFjhkI4wf7vOO3pPGBJHV9FptYtYpJIGfUwHBUg4Bxu9K89/SJx6jp1em8y/DMFAKoDjbtV1JGWxnDuT2+2YGiyrR+lN2d+VAU9gqsxyAPSMVn9J5enSvgG1iiMWxuAUF9j4HGW5I7ZILEfSc99GmpLKaLQEOCQ5IO5bANxD98MxAPYWA+8mNP0agouwengqVdvbGGUg9+ByPkIHVoNVUw2V2ByirnBBOMDBOPmMfrN+o1C1qWdgqjuScAfrIzWNRoKzaRtCrtABJJ7YVQT39I/SfMOu9ct1j5sOFHwoPhX/ufrAuXVf8AiBWpI06Gw/ibKr+Q7n+Uih4t1NozvCfRVH9Tkynzu6c/cfnAtvTOr3sG3WseR7/eSlXWrV7kN9wP9JXuj9m+4/1khAsmk68rcONp+fcf+JLI4IyOQfcSizt6d1FqT8191/7fIwLF1fSG6pkVtrHBVsZ2srBlbHvyBIIeF7FU113bayLBgbh6TWa60ODztUVc8H0H58SWt0X7Ua7EtZQquMAHktjnhhgjH14JEjn6cjAsmo2qT6co2AUUEnlgHACkjjAy3cwO/Q9NsD73uZ18x2ChmxyTtHHsM4xyDtBk1K5p+kC0lheXUlcjB/8ATbaTu+HABxjgu3zxJ7S1lUVSSxCgEnuSABk/eBtiIgIiICIiAiIgIiICIiAiIgIiICIiAni6oOpVhlSMEH3B9p7iByDp1fqG0YdtzAkkFvngnE311hFAXhQOJskR4o1flUNju/pH59/5ZgUDxprn1NuRzUnCAfzYj5n+mJW5ZJx6rp6tyvpP8jAh5u0b4cfXieLqihw3B9vr9vnPCv8AX3/pAt3R+zfcf6yQkZ0e0bWJIA9JPI4yDjMkfMGcZGflnn9IHqIiBI9F1vlPgn0t3+h9jJBPDqBw+48MzbQqhSGCAjAHvsAJ9wW+fFelv6RqPMqUnuOD9x/sQPHTOmCgttZiGx6T2UjvtA7Z+UkIiAiIgIiICIiAiIgIiICIiAiIgIiICIiAic3UdQaqnsAzsUtj5hRkgfXGZB6TxKzfFWfiVQo7lndNoyxAHospY/5j8oFllT8c2c1L/mP9AP8AWS3S+tDUWFUUhRWrZJGctjjAJx+ff2yJC+OV9dR/wsP0I/7wKzETMCF8Q9LfUGny22Gt3bd32nYQMr/ECeCPkZXv+WdRWK9mCKGdly3qfdcx9u58vjn3sPylp8RO6aa563ZHStnUqFPKqSAQwIwZH6q2+uwILSyfs73biq7s1rtKcKBgs6N/7SPeB46f0y27dYaldVurLUsy+tUouQE5G3hnUgH8PznVoPC91dunsfY3lDSq+Nu4+VQysyuRvADkenI3DM4f2zVUU0vZcaxdYPWz0K20admO5zWUUb8YGM/WT3TOpMdY1TW+YpUlQjVkIoRCDaoQMrE7sNuKnPAECyREQEsHhh/S4+TA/qP/ABK/J7wwP7w/Vf8AWBPREQExumZDdY6VZa4sSzayIyoAuT6wwfnI7jZjtyggTBYQWlf03SbjWC1rK5LEAu7bVIsAT4jz6l9QOfT3mNR0t7M5uGwAnGWbbmsIfUTnjDkHv6jAsOYzISnplpI/f5VTwAX7gWcMQwyAxXj38vmbuj9OegsbbN5KgZOcja9jD1HuMPj8oEtErXVvFaVkrSN7fi/hH2/F/T6ysavrV9vxWMB8lO0fy/1gfSi4HciZBzPk9Yywzycj+snlOO3H2gXuJUdP1W1P4tw+Tc/z7yc0HV0t4Ppb5HsfsYHYmqRmKB1Lr8SggkZ+Y7j2m3Mh9R0HexY2MOX27RgjzHRrAT7g7Me2Nx78Tg1vSEpX1WEsS2zcG25ZqfjIyBnYFJ4z5h9zAs+ZgOMke47/AElT0WirZaALz5n7t8mtsvtCKPiAbHob8nOfnJCvw4AE/eNlMY2jbzvRiwGTgnaQf859uIE9Ejeg6J6Ktj7c7mPpzgAngc/75klAiOq9YNL7BWX/AHbP8QGcBjtGRz8ODjtuXg+3Meu4ba1QBFioTvzjJYfgyTlcgY5VlJIzJ9u0qtOu1TsgUttYNhmr2kem0guNnBBVPljeAQ57Bvr8QEDIpy21SecHAqdzuG07ThDtHOcjkT14z0+6lXH8Dc/ZuP64kh0TVWWKfNUq4PORgHPbA+2P1/Ts1dAsRkbswIP5wPl8zNur0zVOyN3U4+/yP2M1QMT1Wm4gfOYnV09Mkn5QO4LjiZiICIiAlo8PU7as/iJP5dh/SV3R6c2OFHv3+g9zLnVWFAA7AAD8oHuIiAiIgQfVOlA2Nc1hxgDZ5ZcHlMBlXlxleB3BYyLenTHI851G09kZVKu1zAg4wRuIOR3NY+ctOu03moyFmUNwSuM49xyCOe3bsZz29JRlYNk7ipJ4z6VCgLgekcZwPcn5wObp/SPJsLg+jDkDt6rLXsZiMYBG7GfeVzxL183E11HFY7kfx/8A5/rJPxPq/wBnoWhCcsMZPcIOD2+fbjHvKZAREQPdXxL9x/WTkg6viX7j+snICIiBYOi9Vziuw8/wn5/Q/WSOu0Iu27iwCsGwMckEEZyCe49se/zlPBlu6Tq/NrBPxDhvuPf84HKOgV7VGWypJ3DaDlm3H4VAHv2A7n35kvEQEREBMYmYgIiIEH4k6L567k/vFH/yH4fv8pRmUgkEYI4IPsZ9VkT1joSajn4X9mHv/mHvA+fyV0te1QPzMXdCuqYblyv4l5H5+4/ObYCIiAnpELEADJPYCdek6XZZ7bR824/QdzLF0/pqUjjlvdj3/L5QNfSOneSuTy57/T6CSMRAREQETAYfp3hWB7QMxPLMB3jcM494HznxLqvM1Nh9lOwfZeD/ADzIt3ABJ7AEn7CbdQcu5+bMf1Jmi6vcpU9iCP1GIHN/adWVG9cts2/XzAxTH3Ct+k8r1eksq+YMsAR353EhecYGSCB88SLbwxvCi2wNtNfwqV9NVViJj1HD5fdu+ajiKPDjrsBtBULQH9B3MaLXsUg7sDJbng9oEpT1qnht/p3KM7X5JzwPT6ux7fKWFeq0lSwsUqBWSw5AFvwNkex+cpGn6DtVK3uAVbFbKGxG4VxwfMO0+oH04HHbmWPR9AsQFN9LVPRXVYvknnZWy5X14AOc4wfeBI/2zRz+9Xhgp74ybDUBnGPjBX7iLOtUKQDaoLMyjv3R9jZ44w/pyeM8SKt8Jq6JWzAotWmrZSnDCi0u2ef4sn9c8zTR4SdEVF1Dd2DsQwdlOoa0YZXGG9RBzkHOcQLVJfw3diwr7MP5j/xmRE7ejHFyfc//AFMC3xEQEREBERAREQEREBNFujrb4kU/kP6zfEDj/sun8Am6rSovwqo+wE3RAREQEREBERAh9b0hnsLrayZIPpz7eT3wcN6Uccj/AKn054l6JYi7f2jaCWLY3gknzexNhP8A1FJzn4F/Ka6po/Pravdt3Y5wD2IOMH7SF1PTKqsCyw5xYwbZliAoDZYdzyMe+OOYG2ro5VubzuIJwNwyxWldxXfg8VP/APM/XPV0jpj0szPb5mRjkEY5BwMseM7jj/FI+voi2JvptZm2kIzexHmhWBxwV3qM4/6QHzlh01IrRUHZVAGfoMcwPk3VdSKrrU5ytjj9GM4H6gfZf1k3/wAQ+nmrU+YB6bgD/wC5QAw/ofzlXgdDa1z74+0rb1XfvQEc2OXHmGzCstlnp4yfhT3I4xgZzJyIFeGmuwFKE5Ra8hgQvl3Eh2JIJBQjkDOQeJIaau9ksUVMy+bUxyELvixy2f3uHXBHfb8ufaRm3SXbGB9ux+0Dt6Vp7BqanSlgmxQ7OKwKwKcbatlpKnfjKYI5Y57S2SGrsI5UyR0+qDcHg/1+0Donf0NM3L9Mn+RnBJ3wzp/ic/5R/U/6QJ+IiAiIgIiICIiAiIgIiICIiAiIgIiICIiAmi/Sq5Un+Hdj5HcMHI9+JviBx9O6ctAITOCQeTn2+3+/0nZEQIjxP0caygpwHHqrPyYfP6Ht+c+P3VMjFXBVlJBB7gj2n3eVjxZ4VGrHmV4W4Dv7OB7N9fkYHyyJu1elelylilWHcH+o+Y+s0wERECW6VfkbT3Hb7TuleptKsGHt/vEtHTNI+oIFQznGT7AfU+0Dr6UWtcVgZz7/ACHuT9JftHUqIqr2A4Pz+sitN0Ba6HrUjfYpDMRn8sfh+k0t0O7BC3lASx2plQGa0ucHuBtwvb5n3gWGJBv023sL2yxtLEs2cF8rs5wNq4XgY+kxpOn3AvnUEk1MqgEkIeMNhviYcerIzuPAGMBObvb3mZGdJ6c1TMztuZlUd2bAVrCBliScBgM9+JJwEREBERAREQEREBERAREQEREBERAREQE1arULWpZs4GBwCTkkAAAcnkibZo1mmFqlSSOVOR3BVgwIyD7gQNB6tVtDbwMkDB4bLWeWAVPIO/09u82/t9WM+ZXgjI9a9s4z3+fE4V8PVBi3qJPckjk+YHLZxkEsOcYH0kf1DQ0VYrdbW3hcN6DuKlsLg4GfURyNvIyQYEj1VNLf+7vNTYDHlgCu3aGwc5XG5c/cSpa3wZQxPkakLg7SHwQGzjbuGOe3HMmtJVp7mKKbULAsOVUYc1uVUDjuq5GMnBzkSR/5cqwB68AYHq9thQjt7qW/XjHEChDwRqGz5bUOASCVs7EdweOD9Jup8A6k/E1Sj/MT/ILPoui0K052Z5xnn5DE6oFL6b/w+qXm52s/wj0L+fOT+olu0mlSpQlahVHYAYE3RA5NTYj76mbBKjPt/ebguD8/S36SudQ6MoRtt4ZrCKwXPBfyyG3beD2NgGBtOTmTmv6Mlzh3LZGzgYx6PM78cg7zn7Cc2l8PqtbVuSwLluMDA8gUgdufQO/zgcl3Ra13FrhuZn5ZQxAtsQEEE/iAUnjj7Zno+Hk2hfPOTxnjLN5aoWPPqf0lgfZgDzictun09VjeZ5+4HJZghDE3PbuAA92B4wMgjj3khpvDNAAK7+6tncDuwVbk492G4kYOSeeYG6hqdLuY2ZFhZvnkgu7MMd+Mgn/AJMSC/wCWKvxP2I/h5yrrnhePS7DjHzOTJ2AiIgIiICIiAiIgIiICIiAiIgIiICIiAiIgJyarp1dpy4JI7ephjvggA4DDJ57jM64gca9MqBQheUAC8ngL2Hfn58+/M7IiAiIgIiICIiBzW6Ctg4Zciwhn5PJCqB/JR+k20UhFCrwFGB7/AMzNkQERE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jpeg;base64,/9j/4AAQSkZJRgABAQAAAQABAAD/2wCEAAkGBxQQEhQUERQUFRQVFBUYFRgXFRgXGhcYFhQWGhkVFhgYHCggGBsmHBwWITEiJSkrLi4uFx8zODMsNygtOiwBCgoKBQUFDgUFDisZExkrKysrKysrKysrKysrKysrKysrKysrKysrKysrKysrKysrKysrKysrKysrKysrKysrK//AABEIALwBDQMBIgACEQEDEQH/xAAbAAEAAgMBAQAAAAAAAAAAAAAABQYBAwQCB//EAD4QAAICAQMCBAQDBQYFBQEAAAECAAMRBBIhBTEGEyJBMlFhcVKBkRQjQqGxFTNicsHwBxZD0eFjgpKy4iT/xAAUAQEAAAAAAAAAAAAAAAAAAAAA/8QAFBEBAAAAAAAAAAAAAAAAAAAAAP/aAAwDAQACEQMRAD8A+4xEQKr4u8XHQanRVGrfXqWcWPkjylV6UD4xyN1gz2xPXiTxWdLq9HpUr8w6h8WNkgVIWCqx45LHcAP8BnN4y6KdZq9NWVY1NpOoVu4UlUNg04TLdgcgkf5T8pX+ndP1d40+q1VNi6htfpEddrZSnS12KXIx6Ua5rnz2w6/SBeLPFWjW7yDqaRbvCbN4zvPav5B/8PeYHiCutb31NtFaVXmoMLc/woQr5A22HJ9Azxj5z5z1WrVWVPWatWrrrhY2np0arpwi6tX843bC15KgN6G3FmOVwDJHynXVPqRTZdVp+rak2pWu918zR0oty1jl9p9gCRuJA4gXkeJdIaP2j9op8jdtNm8BQ2cbWJ+E59jOvQdTqvqF1NiPUQSHB9OFJBOfoQf0nzzWdOt1JvuXTWpVf1HppWt6yrslNiC2968ZRSPxYOEycS5+MunPqNBqqaAPMsosVBnAJIPpz7Z7fnA2dO8T6TUb/J1NL+Wu59tg9KDu5/w/4u089P8AFWj1BYU6mlyiF2CuMhB3fHuo+Y4lX6pr31NLjTdMcvXorV//AKaPL2s2wDSorAecCAxO07fQvJzI/SabUX6utgNbah0Wrq336ZdMiWWLWVrRBWrKPSeXyvYKTgwPoqdTpIpIsQ+eM08j94NhfKfP0At9py9O8TaTU2GqjUU2WAE7UcEkKcErj4gD7jMo/R3us/san9k1K/siMmoaypq0V16fZUF3H4lZv4xleRzkgTl6JoNTu09FKapUWq9GTV6dSNDuodV/ZtZsUv6iqDbuyvfED6FofEukvtNNOoqe0bvQrgk7fix+LHvjtGi8S6S6001ail7Ru9CuCTt+LH4se+O0+eeHel3MenUunUd+lsVnSyuimijy6mUlblo/fq2doVXJIfJIInR4a019d+krqp1SpXY/m0aqhXr0i7LAX02s2Lu5IVQCxKsc4wYH0TqvVadKgfUWpUpIUF2Ayx7Kv4j34Hyld8TeOqNPpqrqLdPZ59q11s1uKxlgHd2UE4Qckd5s8WVNXq9FqjVZdTR+0LYK0Nj1tcqBLlrXlsbWU7QSA/3kAnTrrGfULRbXXf1fSXJWyFXFdaVo99id6wzKW9WD88QL3d1NKKBdqrKq1CqXfdhAzAfCWwSCTge54mmjxJpHpe9dRSaayRY+8BUYY9Lk/C3I4PPI+cj/AB9pfM0y/ur7Nl9T505xdVsbIvrUqfMZTg7McjMp/wCx6q1Da1Nt9VPUNNfl9MNPqNVXXUyuXqwvmFCUK7gC3l8DgQLvb4mps073aW7T2bGRWLWbVUs6jDkAlTg8Ajk4+c6ei9WOos1aFQv7PqPJBBzuHk1Wbj8vjxj6Si9b01uts1upp096VNRoqVD1NW91ler8xrBURvwqEDLAe+MgS2+FdM6XdRLoyh9buQspAZf2XTDcufiGQwyPcH5QOfxf4502gqv/AHtLaipNwpNgViSMhD8mI5A7n5SU6l4l0mmsFV+oprsIB2s4BAJwC34QTxk4nzzxBpra9D1LRHRai6+/Uai2tq6Weuxbbd6WmwDAdFwNp9WUAAImzrfTbqtR1FXGvZdWwatdNRTbXeppSvyrLHpc0kEMCWKqByPeB9A6p4k0mldU1GopqdhkB3CnaTgMc9lzxk8Zmq/xXokNQfU0g3KjVAuM2LYSEZR3IJBGfpKfplbQPqkt0t2oFuk0yKU2XEeVptjafUPwE5y29gFbex+k9f8AD7QMX0dxqJUdE0qI5X07jY7MgbtnGwkfLEC31eKtG93kLqaTduZAgcEl1+JB7Fh7jvODxH420+lyiW02agW1V+V5gDZstRGHH8Sqxbb34lJ0leqcaIPVq1arW0vbp00aU6bTjzmyyMELW43Z3I5GCWbAnRqKLa9G2hbR6l7x1DzfMWkmtkbXecNSLRwf3ZClc7uDkYBMC+63xVo6LTTbqaUsBUFWsAKlvhDfhJHIziR2r8aVC3W01tSLdJWr/vLdinPx7iASiqSoJ55aUrxbTqraup0irVIz2WmunT6RPKvTC7b7dQUbzGZQCVVg+QFAkt4louf+1a1ovY6nSUNSVqZlYohVq9wHD5PwnBgXLqXifSaZxXfqaa7CAdruAQCcBmz8IJ4ycCY6p4p0elbZqNTTW+FO1nAOGzg4744PP0lW1O7S2dTrt0d951jbqTXSbEtVtPXUKbHHFW1lb48DDZGZu8I9DsoutW9CzL0zQUbypKuyLeLUVz8XO3P3XMC8UWq6qyEMrAFWBBBBGQQRwQR7z3IHwFQ9fTtGlqsjrpqlZWBDKQgG0g8gj5SegIiICIiAiIgYIzOHo3R6dGhroUqpdnbc7uzM3dmdyWY9uSfYTviAiIgIiICIiAiIgIiICIiAiIgIiIEJ1bwnpdU5surYsyhH2221ixB2S1a2AsXk8MD3MmKagihVAVVACgDAAAwAB7DE9xAREQEREBERAREQEREBE1anULWpZs4GBwCSSSAAAOSSSAB9Zz19VqO4bwpUAsH9BUcckNgge2YHbPLnAM5m6lUCR5ibgCdu9d3A3ds57czL9RqGc2JkZBG4ZyBkrjOc49oELpfEFmKzZScWJuG3AJJ8oABWbtus25+meJtPiiojIDY271OAd6bsbkAPIIII/wAw+cm1AZQR2I49uD/SYq06oAFUAKABgdgowB9hAhrvEahlQD1E159SkAPdVWRuUkZxYCJjUeJUS1kKsQCqjGCSxNmcjOQMVnGcZ4xJwVKP4R8uw7fKQOr6lZvtFdX921ed9bDerblyrHhjvBAxnAwffgNtfiVG3YRvSHJOU4CLWcn1ZB/eKMd+85z4trzna20VljkqG3DysKBnnizv24kr0hEaveq/3hLNnJJPYnknjjgZxjGJ2eSv4R2x2Hb5QIH/AJnUAsytjLYAKk4U2erkjkqhO3vyBzJPpvURfuwrLtP8WOQexGCZ2eWPkP0mQuIGYmCcTCuD25geoiICIiAiIgIiICIiAiIgIiICIiAiIgIiIEZ1PWU58qx9pwH4PKlXQq333FMD3OJwX0aSz0tduYlOd4LFjhkI4wf7vOO3pPGBJHV9FptYtYpJIGfUwHBUg4Bxu9K89/SJx6jp1em8y/DMFAKoDjbtV1JGWxnDuT2+2YGiyrR+lN2d+VAU9gqsxyAPSMVn9J5enSvgG1iiMWxuAUF9j4HGW5I7ZILEfSc99GmpLKaLQEOCQ5IO5bANxD98MxAPYWA+8mNP0agouwengqVdvbGGUg9+ByPkIHVoNVUw2V2ByirnBBOMDBOPmMfrN+o1C1qWdgqjuScAfrIzWNRoKzaRtCrtABJJ7YVQT39I/SfMOu9ct1j5sOFHwoPhX/ufrAuXVf8AiBWpI06Gw/ibKr+Q7n+Uih4t1NozvCfRVH9Tkynzu6c/cfnAtvTOr3sG3WseR7/eSlXWrV7kN9wP9JXuj9m+4/1khAsmk68rcONp+fcf+JLI4IyOQfcSizt6d1FqT8191/7fIwLF1fSG6pkVtrHBVsZ2srBlbHvyBIIeF7FU113bayLBgbh6TWa60ODztUVc8H0H58SWt0X7Ua7EtZQquMAHktjnhhgjH14JEjn6cjAsmo2qT6co2AUUEnlgHACkjjAy3cwO/Q9NsD73uZ18x2ChmxyTtHHsM4xyDtBk1K5p+kC0lheXUlcjB/8ATbaTu+HABxjgu3zxJ7S1lUVSSxCgEnuSABk/eBtiIgIiICIiAiIgIiICIiAiIgIiICIiAni6oOpVhlSMEH3B9p7iByDp1fqG0YdtzAkkFvngnE311hFAXhQOJskR4o1flUNju/pH59/5ZgUDxprn1NuRzUnCAfzYj5n+mJW5ZJx6rp6tyvpP8jAh5u0b4cfXieLqihw3B9vr9vnPCv8AX3/pAt3R+zfcf6yQkZ0e0bWJIA9JPI4yDjMkfMGcZGflnn9IHqIiBI9F1vlPgn0t3+h9jJBPDqBw+48MzbQqhSGCAjAHvsAJ9wW+fFelv6RqPMqUnuOD9x/sQPHTOmCgttZiGx6T2UjvtA7Z+UkIiAiIgIiICIiAiIgIiICIiAiIgIiICIiAic3UdQaqnsAzsUtj5hRkgfXGZB6TxKzfFWfiVQo7lndNoyxAHospY/5j8oFllT8c2c1L/mP9AP8AWS3S+tDUWFUUhRWrZJGctjjAJx+ff2yJC+OV9dR/wsP0I/7wKzETMCF8Q9LfUGny22Gt3bd32nYQMr/ECeCPkZXv+WdRWK9mCKGdly3qfdcx9u58vjn3sPylp8RO6aa563ZHStnUqFPKqSAQwIwZH6q2+uwILSyfs73biq7s1rtKcKBgs6N/7SPeB46f0y27dYaldVurLUsy+tUouQE5G3hnUgH8PznVoPC91dunsfY3lDSq+Nu4+VQysyuRvADkenI3DM4f2zVUU0vZcaxdYPWz0K20admO5zWUUb8YGM/WT3TOpMdY1TW+YpUlQjVkIoRCDaoQMrE7sNuKnPAECyREQEsHhh/S4+TA/qP/ABK/J7wwP7w/Vf8AWBPREQExumZDdY6VZa4sSzayIyoAuT6wwfnI7jZjtyggTBYQWlf03SbjWC1rK5LEAu7bVIsAT4jz6l9QOfT3mNR0t7M5uGwAnGWbbmsIfUTnjDkHv6jAsOYzISnplpI/f5VTwAX7gWcMQwyAxXj38vmbuj9OegsbbN5KgZOcja9jD1HuMPj8oEtErXVvFaVkrSN7fi/hH2/F/T6ysavrV9vxWMB8lO0fy/1gfSi4HciZBzPk9Yywzycj+snlOO3H2gXuJUdP1W1P4tw+Tc/z7yc0HV0t4Ppb5HsfsYHYmqRmKB1Lr8SggkZ+Y7j2m3Mh9R0HexY2MOX27RgjzHRrAT7g7Me2Nx78Tg1vSEpX1WEsS2zcG25ZqfjIyBnYFJ4z5h9zAs+ZgOMke47/AElT0WirZaALz5n7t8mtsvtCKPiAbHob8nOfnJCvw4AE/eNlMY2jbzvRiwGTgnaQf859uIE9Ejeg6J6Ktj7c7mPpzgAngc/75klAiOq9YNL7BWX/AHbP8QGcBjtGRz8ODjtuXg+3Meu4ba1QBFioTvzjJYfgyTlcgY5VlJIzJ9u0qtOu1TsgUttYNhmr2kem0guNnBBVPljeAQ57Bvr8QEDIpy21SecHAqdzuG07ThDtHOcjkT14z0+6lXH8Dc/ZuP64kh0TVWWKfNUq4PORgHPbA+2P1/Ts1dAsRkbswIP5wPl8zNur0zVOyN3U4+/yP2M1QMT1Wm4gfOYnV09Mkn5QO4LjiZiICIiAlo8PU7as/iJP5dh/SV3R6c2OFHv3+g9zLnVWFAA7AAD8oHuIiAiIgQfVOlA2Nc1hxgDZ5ZcHlMBlXlxleB3BYyLenTHI851G09kZVKu1zAg4wRuIOR3NY+ctOu03moyFmUNwSuM49xyCOe3bsZz29JRlYNk7ipJ4z6VCgLgekcZwPcn5wObp/SPJsLg+jDkDt6rLXsZiMYBG7GfeVzxL183E11HFY7kfx/8A5/rJPxPq/wBnoWhCcsMZPcIOD2+fbjHvKZAREQPdXxL9x/WTkg6viX7j+snICIiBYOi9Vziuw8/wn5/Q/WSOu0Iu27iwCsGwMckEEZyCe49se/zlPBlu6Tq/NrBPxDhvuPf84HKOgV7VGWypJ3DaDlm3H4VAHv2A7n35kvEQEREBMYmYgIiIEH4k6L567k/vFH/yH4fv8pRmUgkEYI4IPsZ9VkT1joSajn4X9mHv/mHvA+fyV0te1QPzMXdCuqYblyv4l5H5+4/ObYCIiAnpELEADJPYCdek6XZZ7bR824/QdzLF0/pqUjjlvdj3/L5QNfSOneSuTy57/T6CSMRAREQETAYfp3hWB7QMxPLMB3jcM494HznxLqvM1Nh9lOwfZeD/ADzIt3ABJ7AEn7CbdQcu5+bMf1Jmi6vcpU9iCP1GIHN/adWVG9cts2/XzAxTH3Ct+k8r1eksq+YMsAR353EhecYGSCB88SLbwxvCi2wNtNfwqV9NVViJj1HD5fdu+ajiKPDjrsBtBULQH9B3MaLXsUg7sDJbng9oEpT1qnht/p3KM7X5JzwPT6ux7fKWFeq0lSwsUqBWSw5AFvwNkex+cpGn6DtVK3uAVbFbKGxG4VxwfMO0+oH04HHbmWPR9AsQFN9LVPRXVYvknnZWy5X14AOc4wfeBI/2zRz+9Xhgp74ybDUBnGPjBX7iLOtUKQDaoLMyjv3R9jZ44w/pyeM8SKt8Jq6JWzAotWmrZSnDCi0u2ef4sn9c8zTR4SdEVF1Dd2DsQwdlOoa0YZXGG9RBzkHOcQLVJfw3diwr7MP5j/xmRE7ejHFyfc//AFMC3xEQEREBERAREQEREBNFujrb4kU/kP6zfEDj/sun8Am6rSovwqo+wE3RAREQEREBERAh9b0hnsLrayZIPpz7eT3wcN6Uccj/AKn054l6JYi7f2jaCWLY3gknzexNhP8A1FJzn4F/Ka6po/Pravdt3Y5wD2IOMH7SF1PTKqsCyw5xYwbZliAoDZYdzyMe+OOYG2ro5VubzuIJwNwyxWldxXfg8VP/APM/XPV0jpj0szPb5mRjkEY5BwMseM7jj/FI+voi2JvptZm2kIzexHmhWBxwV3qM4/6QHzlh01IrRUHZVAGfoMcwPk3VdSKrrU5ytjj9GM4H6gfZf1k3/wAQ+nmrU+YB6bgD/wC5QAw/ofzlXgdDa1z74+0rb1XfvQEc2OXHmGzCstlnp4yfhT3I4xgZzJyIFeGmuwFKE5Ra8hgQvl3Eh2JIJBQjkDOQeJIaau9ksUVMy+bUxyELvixy2f3uHXBHfb8ufaRm3SXbGB9ux+0Dt6Vp7BqanSlgmxQ7OKwKwKcbatlpKnfjKYI5Y57S2SGrsI5UyR0+qDcHg/1+0Donf0NM3L9Mn+RnBJ3wzp/ic/5R/U/6QJ+IiAiIgIiICIiAiIgIiICIiAiIgIiICIiAmi/Sq5Un+Hdj5HcMHI9+JviBx9O6ctAITOCQeTn2+3+/0nZEQIjxP0caygpwHHqrPyYfP6Ht+c+P3VMjFXBVlJBB7gj2n3eVjxZ4VGrHmV4W4Dv7OB7N9fkYHyyJu1elelylilWHcH+o+Y+s0wERECW6VfkbT3Hb7TuleptKsGHt/vEtHTNI+oIFQznGT7AfU+0Dr6UWtcVgZz7/ACHuT9JftHUqIqr2A4Pz+sitN0Ba6HrUjfYpDMRn8sfh+k0t0O7BC3lASx2plQGa0ucHuBtwvb5n3gWGJBv023sL2yxtLEs2cF8rs5wNq4XgY+kxpOn3AvnUEk1MqgEkIeMNhviYcerIzuPAGMBObvb3mZGdJ6c1TMztuZlUd2bAVrCBliScBgM9+JJwEREBERAREQEREBERAREQEREBERAREQE1arULWpZs4GBwCTkkAAAcnkibZo1mmFqlSSOVOR3BVgwIyD7gQNB6tVtDbwMkDB4bLWeWAVPIO/09u82/t9WM+ZXgjI9a9s4z3+fE4V8PVBi3qJPckjk+YHLZxkEsOcYH0kf1DQ0VYrdbW3hcN6DuKlsLg4GfURyNvIyQYEj1VNLf+7vNTYDHlgCu3aGwc5XG5c/cSpa3wZQxPkakLg7SHwQGzjbuGOe3HMmtJVp7mKKbULAsOVUYc1uVUDjuq5GMnBzkSR/5cqwB68AYHq9thQjt7qW/XjHEChDwRqGz5bUOASCVs7EdweOD9Jup8A6k/E1Sj/MT/ILPoui0K052Z5xnn5DE6oFL6b/w+qXm52s/wj0L+fOT+olu0mlSpQlahVHYAYE3RA5NTYj76mbBKjPt/ebguD8/S36SudQ6MoRtt4ZrCKwXPBfyyG3beD2NgGBtOTmTmv6Mlzh3LZGzgYx6PM78cg7zn7Cc2l8PqtbVuSwLluMDA8gUgdufQO/zgcl3Ra13FrhuZn5ZQxAtsQEEE/iAUnjj7Zno+Hk2hfPOTxnjLN5aoWPPqf0lgfZgDzictun09VjeZ5+4HJZghDE3PbuAA92B4wMgjj3khpvDNAAK7+6tncDuwVbk492G4kYOSeeYG6hqdLuY2ZFhZvnkgu7MMd+Mgn/AJMSC/wCWKvxP2I/h5yrrnhePS7DjHzOTJ2AiIgIiICIiAiIgIiICIiAiIgIiICIiAiIgJyarp1dpy4JI7ephjvggA4DDJ57jM64gca9MqBQheUAC8ngL2Hfn58+/M7IiAiIgIiICIiBzW6Ctg4Zciwhn5PJCqB/JR+k20UhFCrwFGB7/AMzNkQERE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3" name="Picture 9" descr="D:\My Documents\INDUS\ESS\Grade 11\chap 3 Human carrying capacity\Soil degradation percentages.jpg"/>
          <p:cNvPicPr>
            <a:picLocks noChangeAspect="1" noChangeArrowheads="1"/>
          </p:cNvPicPr>
          <p:nvPr/>
        </p:nvPicPr>
        <p:blipFill>
          <a:blip r:embed="rId2" cstate="print"/>
          <a:srcRect/>
          <a:stretch>
            <a:fillRect/>
          </a:stretch>
        </p:blipFill>
        <p:spPr bwMode="auto">
          <a:xfrm>
            <a:off x="827584" y="404664"/>
            <a:ext cx="7933520" cy="554461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88640"/>
            <a:ext cx="8041440" cy="904205"/>
          </a:xfrm>
        </p:spPr>
        <p:txBody>
          <a:bodyPr/>
          <a:lstStyle/>
          <a:p>
            <a:pPr algn="l"/>
            <a:r>
              <a:rPr lang="en-US" sz="3600" dirty="0" smtClean="0"/>
              <a:t>Soil degradation as a result of:</a:t>
            </a:r>
            <a:endParaRPr lang="en-US" sz="3600" dirty="0"/>
          </a:p>
        </p:txBody>
      </p:sp>
      <p:sp>
        <p:nvSpPr>
          <p:cNvPr id="3" name="Content Placeholder 2"/>
          <p:cNvSpPr>
            <a:spLocks noGrp="1"/>
          </p:cNvSpPr>
          <p:nvPr>
            <p:ph idx="1"/>
          </p:nvPr>
        </p:nvSpPr>
        <p:spPr>
          <a:xfrm>
            <a:off x="467544" y="1340768"/>
            <a:ext cx="8208912" cy="4752528"/>
          </a:xfrm>
        </p:spPr>
        <p:txBody>
          <a:bodyPr>
            <a:normAutofit lnSpcReduction="10000"/>
          </a:bodyPr>
          <a:lstStyle/>
          <a:p>
            <a:r>
              <a:rPr lang="en-US" sz="3200" dirty="0" smtClean="0"/>
              <a:t> Erosion by wind and water (80%)</a:t>
            </a:r>
          </a:p>
          <a:p>
            <a:r>
              <a:rPr lang="en-US" sz="3200" dirty="0" smtClean="0"/>
              <a:t>Physical degradation (loss of structure, surface sealing and compaction)</a:t>
            </a:r>
          </a:p>
          <a:p>
            <a:r>
              <a:rPr lang="en-US" sz="3200" dirty="0" smtClean="0"/>
              <a:t>Chemical degradation (changes in pH, acidification, and salinisation)</a:t>
            </a:r>
          </a:p>
          <a:p>
            <a:r>
              <a:rPr lang="en-US" sz="3200" dirty="0" smtClean="0"/>
              <a:t>Biological degradation (loss of organic matter and biodiversity)</a:t>
            </a:r>
          </a:p>
          <a:p>
            <a:r>
              <a:rPr lang="en-US" sz="3200" dirty="0" smtClean="0"/>
              <a:t>Climate and land use changes (may accelerate the above factors)</a:t>
            </a:r>
          </a:p>
          <a:p>
            <a:endParaRPr lang="en-U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041440" cy="760189"/>
          </a:xfrm>
        </p:spPr>
        <p:txBody>
          <a:bodyPr/>
          <a:lstStyle/>
          <a:p>
            <a:pPr algn="l"/>
            <a:r>
              <a:rPr lang="en-US" sz="4000" dirty="0" smtClean="0"/>
              <a:t>Biological Degradation</a:t>
            </a:r>
            <a:endParaRPr lang="en-US" sz="4000" dirty="0"/>
          </a:p>
        </p:txBody>
      </p:sp>
      <p:sp>
        <p:nvSpPr>
          <p:cNvPr id="3" name="Content Placeholder 2"/>
          <p:cNvSpPr>
            <a:spLocks noGrp="1"/>
          </p:cNvSpPr>
          <p:nvPr>
            <p:ph idx="1"/>
          </p:nvPr>
        </p:nvSpPr>
        <p:spPr>
          <a:xfrm>
            <a:off x="395536" y="980728"/>
            <a:ext cx="8136904" cy="5112568"/>
          </a:xfrm>
        </p:spPr>
        <p:txBody>
          <a:bodyPr>
            <a:noAutofit/>
          </a:bodyPr>
          <a:lstStyle/>
          <a:p>
            <a:r>
              <a:rPr lang="en-US" sz="3000" dirty="0" smtClean="0"/>
              <a:t> Heavy and sustained use of artificial fertilizers </a:t>
            </a:r>
          </a:p>
          <a:p>
            <a:r>
              <a:rPr lang="en-US" sz="3000" dirty="0" smtClean="0"/>
              <a:t> Loss of organic matter – reduces the soil aggregates which under the influence of rainfall may then break up – Results in SOIL CRUST’S – reduced infiltration of water in to the soil</a:t>
            </a:r>
          </a:p>
          <a:p>
            <a:r>
              <a:rPr lang="en-US" sz="3000" dirty="0" smtClean="0"/>
              <a:t> Increases the likelihood of run off and water erosion happening.</a:t>
            </a:r>
          </a:p>
          <a:p>
            <a:r>
              <a:rPr lang="en-US" sz="3000" dirty="0" smtClean="0"/>
              <a:t>Loss of structure – compaction from agricultural machinery and cultivation in wet weather.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88640"/>
            <a:ext cx="8041440" cy="760189"/>
          </a:xfrm>
        </p:spPr>
        <p:txBody>
          <a:bodyPr/>
          <a:lstStyle/>
          <a:p>
            <a:pPr algn="l"/>
            <a:r>
              <a:rPr lang="en-US" sz="4000" dirty="0" smtClean="0"/>
              <a:t>Chemical Degradation</a:t>
            </a:r>
            <a:endParaRPr lang="en-US" sz="4000" dirty="0"/>
          </a:p>
        </p:txBody>
      </p:sp>
      <p:sp>
        <p:nvSpPr>
          <p:cNvPr id="3" name="Content Placeholder 2"/>
          <p:cNvSpPr>
            <a:spLocks noGrp="1"/>
          </p:cNvSpPr>
          <p:nvPr>
            <p:ph idx="1"/>
          </p:nvPr>
        </p:nvSpPr>
        <p:spPr>
          <a:xfrm>
            <a:off x="395536" y="1052736"/>
            <a:ext cx="8208912" cy="5040560"/>
          </a:xfrm>
        </p:spPr>
        <p:txBody>
          <a:bodyPr>
            <a:noAutofit/>
          </a:bodyPr>
          <a:lstStyle/>
          <a:p>
            <a:r>
              <a:rPr lang="en-US" sz="3000" dirty="0" smtClean="0"/>
              <a:t> Loss of nutrients or inorganic matter, salinisation, acidification, soil pollution and fertility decline.</a:t>
            </a:r>
          </a:p>
          <a:p>
            <a:r>
              <a:rPr lang="en-US" sz="3000" dirty="0" smtClean="0"/>
              <a:t> Acid rain, Combustion of fossil fuels – acidity</a:t>
            </a:r>
          </a:p>
          <a:p>
            <a:r>
              <a:rPr lang="en-US" sz="3000" dirty="0" smtClean="0"/>
              <a:t> Salinisation – arid areas, coastal zones</a:t>
            </a:r>
          </a:p>
          <a:p>
            <a:r>
              <a:rPr lang="en-US" sz="3000" dirty="0" smtClean="0"/>
              <a:t>SOIL TOXICITY – municipal and industrial wastes, oil spills, excessive use of fertilizer, herbicides and insecticides, or release of radioactive materials, acidification by airborne pollutants</a:t>
            </a:r>
            <a:endParaRPr lang="en-US" sz="3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041440" cy="904205"/>
          </a:xfrm>
        </p:spPr>
        <p:txBody>
          <a:bodyPr/>
          <a:lstStyle/>
          <a:p>
            <a:pPr algn="l"/>
            <a:r>
              <a:rPr lang="en-US" sz="3600" dirty="0" smtClean="0"/>
              <a:t>Consequences of Soil Degradation</a:t>
            </a:r>
            <a:endParaRPr lang="en-US" sz="3600" dirty="0"/>
          </a:p>
        </p:txBody>
      </p:sp>
      <p:sp>
        <p:nvSpPr>
          <p:cNvPr id="3" name="Content Placeholder 2"/>
          <p:cNvSpPr>
            <a:spLocks noGrp="1"/>
          </p:cNvSpPr>
          <p:nvPr>
            <p:ph idx="1"/>
          </p:nvPr>
        </p:nvSpPr>
        <p:spPr>
          <a:xfrm>
            <a:off x="611560" y="980728"/>
            <a:ext cx="7704856" cy="5184576"/>
          </a:xfrm>
        </p:spPr>
        <p:txBody>
          <a:bodyPr>
            <a:normAutofit/>
          </a:bodyPr>
          <a:lstStyle/>
          <a:p>
            <a:r>
              <a:rPr lang="en-US" sz="3200" dirty="0" smtClean="0"/>
              <a:t> Desertification</a:t>
            </a:r>
          </a:p>
          <a:p>
            <a:r>
              <a:rPr lang="en-US" sz="3200" dirty="0" smtClean="0"/>
              <a:t>Salinisation</a:t>
            </a:r>
          </a:p>
          <a:p>
            <a:r>
              <a:rPr lang="en-US" sz="3200" dirty="0" smtClean="0"/>
              <a:t>Acidification</a:t>
            </a:r>
          </a:p>
          <a:p>
            <a:r>
              <a:rPr lang="en-US" sz="3200" dirty="0" smtClean="0"/>
              <a:t>Dust storms</a:t>
            </a:r>
          </a:p>
          <a:p>
            <a:r>
              <a:rPr lang="en-US" sz="3200" dirty="0" smtClean="0"/>
              <a:t> Severe drought</a:t>
            </a:r>
            <a:endParaRPr lang="en-US"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041440" cy="472157"/>
          </a:xfrm>
        </p:spPr>
        <p:txBody>
          <a:bodyPr/>
          <a:lstStyle/>
          <a:p>
            <a:pPr algn="l"/>
            <a:r>
              <a:rPr lang="en-US" sz="3200" b="1" dirty="0" smtClean="0"/>
              <a:t>Soil Degradation – threat to food security?</a:t>
            </a:r>
            <a:endParaRPr lang="en-US" sz="3200" b="1" dirty="0"/>
          </a:p>
        </p:txBody>
      </p:sp>
      <p:sp>
        <p:nvSpPr>
          <p:cNvPr id="3" name="Content Placeholder 2"/>
          <p:cNvSpPr>
            <a:spLocks noGrp="1"/>
          </p:cNvSpPr>
          <p:nvPr>
            <p:ph idx="1"/>
          </p:nvPr>
        </p:nvSpPr>
        <p:spPr>
          <a:xfrm>
            <a:off x="467544" y="836712"/>
            <a:ext cx="7920880" cy="5112568"/>
          </a:xfrm>
        </p:spPr>
        <p:txBody>
          <a:bodyPr>
            <a:normAutofit/>
          </a:bodyPr>
          <a:lstStyle/>
          <a:p>
            <a:r>
              <a:rPr lang="en-US" sz="3200" dirty="0" smtClean="0"/>
              <a:t> Reduced food supply</a:t>
            </a:r>
          </a:p>
          <a:p>
            <a:r>
              <a:rPr lang="en-US" sz="3200" dirty="0" smtClean="0"/>
              <a:t> Reduced farming income</a:t>
            </a:r>
          </a:p>
          <a:p>
            <a:r>
              <a:rPr lang="en-US" sz="3200" dirty="0" smtClean="0"/>
              <a:t> Higher food prices</a:t>
            </a:r>
          </a:p>
          <a:p>
            <a:r>
              <a:rPr lang="en-US" sz="3200" dirty="0" smtClean="0"/>
              <a:t> Increased malnutrition</a:t>
            </a:r>
          </a:p>
          <a:p>
            <a:r>
              <a:rPr lang="en-US" sz="3200" dirty="0" smtClean="0"/>
              <a:t> Rural to urban migration</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041440" cy="904205"/>
          </a:xfrm>
        </p:spPr>
        <p:txBody>
          <a:bodyPr/>
          <a:lstStyle/>
          <a:p>
            <a:r>
              <a:rPr lang="en-IN" sz="4000" dirty="0" smtClean="0"/>
              <a:t>The Soil System</a:t>
            </a:r>
            <a:endParaRPr lang="en-IN" sz="4000" dirty="0"/>
          </a:p>
        </p:txBody>
      </p:sp>
      <p:sp>
        <p:nvSpPr>
          <p:cNvPr id="3" name="Content Placeholder 2"/>
          <p:cNvSpPr>
            <a:spLocks noGrp="1"/>
          </p:cNvSpPr>
          <p:nvPr>
            <p:ph idx="1"/>
          </p:nvPr>
        </p:nvSpPr>
        <p:spPr>
          <a:xfrm>
            <a:off x="467544" y="908720"/>
            <a:ext cx="8352928" cy="5184576"/>
          </a:xfrm>
        </p:spPr>
        <p:txBody>
          <a:bodyPr>
            <a:noAutofit/>
          </a:bodyPr>
          <a:lstStyle/>
          <a:p>
            <a:r>
              <a:rPr lang="en-IN" sz="3200" dirty="0" smtClean="0"/>
              <a:t> </a:t>
            </a:r>
            <a:r>
              <a:rPr lang="en-US" sz="3200" dirty="0" smtClean="0"/>
              <a:t>Soils are major components of the world's ecosystems. </a:t>
            </a:r>
          </a:p>
          <a:p>
            <a:r>
              <a:rPr lang="en-US" sz="3200" dirty="0" smtClean="0"/>
              <a:t>They form at the interface of the Earth's atmosphere, lithosphere (rocks), biosphere(living matter) and hydrosphere (water). </a:t>
            </a:r>
          </a:p>
          <a:p>
            <a:r>
              <a:rPr lang="en-US" sz="3200" dirty="0" smtClean="0"/>
              <a:t>Soils form the outermost layer of the Earth's surface, and comprise weathered bedrock(regolith), organic matter (both dead and alive), air and water.</a:t>
            </a:r>
            <a:endParaRPr lang="en-IN" sz="3200" dirty="0"/>
          </a:p>
        </p:txBody>
      </p:sp>
    </p:spTree>
    <p:extLst>
      <p:ext uri="{BB962C8B-B14F-4D97-AF65-F5344CB8AC3E}">
        <p14:creationId xmlns:p14="http://schemas.microsoft.com/office/powerpoint/2010/main" val="340176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041440" cy="472157"/>
          </a:xfrm>
        </p:spPr>
        <p:txBody>
          <a:bodyPr/>
          <a:lstStyle/>
          <a:p>
            <a:pPr algn="l"/>
            <a:r>
              <a:rPr lang="en-US" sz="3200" b="1" dirty="0" smtClean="0"/>
              <a:t>Soil conservation measures</a:t>
            </a:r>
            <a:endParaRPr lang="en-US" sz="3200" b="1" dirty="0"/>
          </a:p>
        </p:txBody>
      </p:sp>
      <p:sp>
        <p:nvSpPr>
          <p:cNvPr id="3" name="Content Placeholder 2"/>
          <p:cNvSpPr>
            <a:spLocks noGrp="1"/>
          </p:cNvSpPr>
          <p:nvPr>
            <p:ph idx="1"/>
          </p:nvPr>
        </p:nvSpPr>
        <p:spPr>
          <a:xfrm>
            <a:off x="467544" y="836712"/>
            <a:ext cx="8208912" cy="5544616"/>
          </a:xfrm>
        </p:spPr>
        <p:txBody>
          <a:bodyPr>
            <a:normAutofit/>
          </a:bodyPr>
          <a:lstStyle/>
          <a:p>
            <a:r>
              <a:rPr lang="en-US" sz="2800" b="1" dirty="0" smtClean="0"/>
              <a:t> Soil Conditioners</a:t>
            </a:r>
            <a:r>
              <a:rPr lang="en-US" sz="2800" dirty="0" smtClean="0"/>
              <a:t> – materials added to soil to improve soil fertility.</a:t>
            </a:r>
          </a:p>
          <a:p>
            <a:r>
              <a:rPr lang="en-US" sz="2800" dirty="0" smtClean="0"/>
              <a:t> </a:t>
            </a:r>
            <a:r>
              <a:rPr lang="en-US" sz="2800" b="1" dirty="0" smtClean="0"/>
              <a:t>Wind reduction techniques </a:t>
            </a:r>
            <a:r>
              <a:rPr lang="en-US" sz="2800" dirty="0" smtClean="0"/>
              <a:t>– Shelterbelts, hedgerows, Strip cultivation</a:t>
            </a:r>
          </a:p>
          <a:p>
            <a:r>
              <a:rPr lang="en-US" sz="2800" dirty="0" smtClean="0"/>
              <a:t> Cultivation Techniques: Contour ploughing, Terracing</a:t>
            </a:r>
          </a:p>
          <a:p>
            <a:r>
              <a:rPr lang="en-US" sz="2800" dirty="0" smtClean="0"/>
              <a:t>Converting land from arable to pastoral uses.</a:t>
            </a:r>
          </a:p>
          <a:p>
            <a:r>
              <a:rPr lang="en-US" sz="2800" dirty="0" smtClean="0"/>
              <a:t>Crop rotation – include grasses</a:t>
            </a:r>
          </a:p>
          <a:p>
            <a:r>
              <a:rPr lang="en-US" sz="2800" dirty="0" smtClean="0"/>
              <a:t>Leaving unploughed grass strips between ploughed fields</a:t>
            </a:r>
          </a:p>
          <a:p>
            <a:r>
              <a:rPr lang="en-US" sz="2800" dirty="0" smtClean="0"/>
              <a:t> Selecting and use of machinery, alter harvesting</a:t>
            </a: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7837144" cy="688181"/>
          </a:xfrm>
        </p:spPr>
        <p:txBody>
          <a:bodyPr/>
          <a:lstStyle/>
          <a:p>
            <a:pPr algn="l"/>
            <a:r>
              <a:rPr lang="en-US" sz="3200" b="1" dirty="0" smtClean="0"/>
              <a:t>Soil conservation measures</a:t>
            </a:r>
            <a:endParaRPr lang="en-US" sz="3200" b="1" dirty="0"/>
          </a:p>
        </p:txBody>
      </p:sp>
      <p:pic>
        <p:nvPicPr>
          <p:cNvPr id="40962" name="Picture 2" descr="D:\My Documents\INDUS\ESS\Grade 11\chap 3 Human carrying capacity\Soil Conservation measures.jpg"/>
          <p:cNvPicPr>
            <a:picLocks noChangeAspect="1" noChangeArrowheads="1"/>
          </p:cNvPicPr>
          <p:nvPr/>
        </p:nvPicPr>
        <p:blipFill>
          <a:blip r:embed="rId2" cstate="print"/>
          <a:srcRect/>
          <a:stretch>
            <a:fillRect/>
          </a:stretch>
        </p:blipFill>
        <p:spPr bwMode="auto">
          <a:xfrm>
            <a:off x="755576" y="1484784"/>
            <a:ext cx="7580271" cy="479054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7837144" cy="688181"/>
          </a:xfrm>
        </p:spPr>
        <p:txBody>
          <a:bodyPr/>
          <a:lstStyle/>
          <a:p>
            <a:pPr algn="l"/>
            <a:r>
              <a:rPr lang="en-US" sz="3200" b="1" dirty="0" smtClean="0"/>
              <a:t>Soil conservation measures</a:t>
            </a:r>
            <a:endParaRPr lang="en-US" sz="3200" b="1" dirty="0"/>
          </a:p>
        </p:txBody>
      </p:sp>
      <p:pic>
        <p:nvPicPr>
          <p:cNvPr id="41986" name="Picture 2" descr="D:\My Documents\INDUS\ESS\Grade 11\chap 3 Human carrying capacity\Soil Conservation measures for Grassland.jpg"/>
          <p:cNvPicPr>
            <a:picLocks noChangeAspect="1" noChangeArrowheads="1"/>
          </p:cNvPicPr>
          <p:nvPr/>
        </p:nvPicPr>
        <p:blipFill>
          <a:blip r:embed="rId2" cstate="print"/>
          <a:srcRect/>
          <a:stretch>
            <a:fillRect/>
          </a:stretch>
        </p:blipFill>
        <p:spPr bwMode="auto">
          <a:xfrm>
            <a:off x="971600" y="1161152"/>
            <a:ext cx="7272808" cy="514816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048221"/>
          </a:xfrm>
        </p:spPr>
        <p:txBody>
          <a:bodyPr/>
          <a:lstStyle/>
          <a:p>
            <a:r>
              <a:rPr lang="en-US" sz="3200" dirty="0" smtClean="0"/>
              <a:t>Comparisons of No-till, Conservation Tillage &amp; Conventional Tillage</a:t>
            </a:r>
            <a:endParaRPr lang="en-US" sz="3200" dirty="0"/>
          </a:p>
        </p:txBody>
      </p:sp>
      <p:pic>
        <p:nvPicPr>
          <p:cNvPr id="43010" name="Picture 2" descr="D:\My Documents\INDUS\ESS\Grade 11\chap 3 Human carrying capacity\Soil Tillage.jpg"/>
          <p:cNvPicPr>
            <a:picLocks noChangeAspect="1" noChangeArrowheads="1"/>
          </p:cNvPicPr>
          <p:nvPr/>
        </p:nvPicPr>
        <p:blipFill>
          <a:blip r:embed="rId2" cstate="print"/>
          <a:srcRect/>
          <a:stretch>
            <a:fillRect/>
          </a:stretch>
        </p:blipFill>
        <p:spPr bwMode="auto">
          <a:xfrm>
            <a:off x="1475656" y="1772816"/>
            <a:ext cx="6264696" cy="389070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048221"/>
          </a:xfrm>
        </p:spPr>
        <p:txBody>
          <a:bodyPr/>
          <a:lstStyle/>
          <a:p>
            <a:pPr algn="l"/>
            <a:r>
              <a:rPr lang="en-US" sz="3600" dirty="0" smtClean="0"/>
              <a:t>Comparison of  Conservation tillage &amp; Conventional </a:t>
            </a:r>
            <a:endParaRPr lang="en-US" sz="3600" dirty="0"/>
          </a:p>
        </p:txBody>
      </p:sp>
      <p:pic>
        <p:nvPicPr>
          <p:cNvPr id="44034" name="Picture 2" descr="D:\My Documents\INDUS\ESS\Grade 11\chap 3 Human carrying capacity\Notill-infographic.png"/>
          <p:cNvPicPr>
            <a:picLocks noChangeAspect="1" noChangeArrowheads="1"/>
          </p:cNvPicPr>
          <p:nvPr/>
        </p:nvPicPr>
        <p:blipFill>
          <a:blip r:embed="rId2" cstate="print"/>
          <a:srcRect/>
          <a:stretch>
            <a:fillRect/>
          </a:stretch>
        </p:blipFill>
        <p:spPr bwMode="auto">
          <a:xfrm>
            <a:off x="1619672" y="1988840"/>
            <a:ext cx="6326242" cy="4229544"/>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6180960" cy="760189"/>
          </a:xfrm>
        </p:spPr>
        <p:txBody>
          <a:bodyPr/>
          <a:lstStyle/>
          <a:p>
            <a:r>
              <a:rPr lang="en-US" sz="3600" dirty="0" smtClean="0"/>
              <a:t>Factors – Soil Productivity</a:t>
            </a:r>
            <a:endParaRPr lang="en-US" sz="3600" dirty="0"/>
          </a:p>
        </p:txBody>
      </p:sp>
      <p:pic>
        <p:nvPicPr>
          <p:cNvPr id="1026" name="Picture 2"/>
          <p:cNvPicPr>
            <a:picLocks noChangeAspect="1" noChangeArrowheads="1"/>
          </p:cNvPicPr>
          <p:nvPr/>
        </p:nvPicPr>
        <p:blipFill>
          <a:blip r:embed="rId2" cstate="print"/>
          <a:srcRect/>
          <a:stretch>
            <a:fillRect/>
          </a:stretch>
        </p:blipFill>
        <p:spPr bwMode="auto">
          <a:xfrm>
            <a:off x="323528" y="1700808"/>
            <a:ext cx="8492102"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7693128" cy="832197"/>
          </a:xfrm>
        </p:spPr>
        <p:txBody>
          <a:bodyPr/>
          <a:lstStyle/>
          <a:p>
            <a:r>
              <a:rPr lang="en-US" sz="3600" dirty="0" smtClean="0"/>
              <a:t>Factors – Soil Quality</a:t>
            </a:r>
            <a:endParaRPr lang="en-US" sz="3600" dirty="0"/>
          </a:p>
        </p:txBody>
      </p:sp>
      <p:pic>
        <p:nvPicPr>
          <p:cNvPr id="2050" name="Picture 2"/>
          <p:cNvPicPr>
            <a:picLocks noChangeAspect="1" noChangeArrowheads="1"/>
          </p:cNvPicPr>
          <p:nvPr/>
        </p:nvPicPr>
        <p:blipFill>
          <a:blip r:embed="rId2" cstate="print"/>
          <a:srcRect/>
          <a:stretch>
            <a:fillRect/>
          </a:stretch>
        </p:blipFill>
        <p:spPr bwMode="auto">
          <a:xfrm>
            <a:off x="162378" y="1628800"/>
            <a:ext cx="8658094"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616173"/>
          </a:xfrm>
        </p:spPr>
        <p:txBody>
          <a:bodyPr/>
          <a:lstStyle/>
          <a:p>
            <a:r>
              <a:rPr lang="en-US" sz="4400" dirty="0" smtClean="0"/>
              <a:t>Interactions of Soil</a:t>
            </a:r>
            <a:endParaRPr lang="en-US" sz="4400" dirty="0"/>
          </a:p>
        </p:txBody>
      </p:sp>
      <p:sp>
        <p:nvSpPr>
          <p:cNvPr id="3" name="Content Placeholder 2"/>
          <p:cNvSpPr>
            <a:spLocks noGrp="1"/>
          </p:cNvSpPr>
          <p:nvPr>
            <p:ph idx="1"/>
          </p:nvPr>
        </p:nvSpPr>
        <p:spPr>
          <a:xfrm>
            <a:off x="323528" y="1268760"/>
            <a:ext cx="8208912" cy="5589240"/>
          </a:xfrm>
        </p:spPr>
        <p:txBody>
          <a:bodyPr>
            <a:noAutofit/>
          </a:bodyPr>
          <a:lstStyle/>
          <a:p>
            <a:r>
              <a:rPr lang="en-US" sz="2600" dirty="0" smtClean="0"/>
              <a:t>The Soil interact with the atmosphere, lithosphere, biosphere and hydrosphere.</a:t>
            </a:r>
            <a:br>
              <a:rPr lang="en-US" sz="2600" dirty="0" smtClean="0"/>
            </a:br>
            <a:r>
              <a:rPr lang="en-US" sz="2600" dirty="0" smtClean="0"/>
              <a:t>The water cycle moves through the soil by infiltration and water may evaporate from the surface</a:t>
            </a:r>
          </a:p>
          <a:p>
            <a:r>
              <a:rPr lang="en-US" sz="2600" dirty="0" smtClean="0"/>
              <a:t>The atmosphere may contain particulate matter that is deposited on the soils and particles may blow up into the atmosphere</a:t>
            </a:r>
          </a:p>
          <a:p>
            <a:r>
              <a:rPr lang="en-US" sz="2600" dirty="0" smtClean="0"/>
              <a:t>Rocks in the lithosphere weather to form soils, and soils at depth and pressure may form rocks</a:t>
            </a:r>
          </a:p>
          <a:p>
            <a:r>
              <a:rPr lang="en-US" sz="2600" dirty="0" smtClean="0"/>
              <a:t>Plants in the biosphere may extract nutrients from the soils and dead plants may end up forming parts of the soil</a:t>
            </a:r>
            <a:endParaRPr lang="en-US" sz="2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Contrasts – Different Soils</a:t>
            </a:r>
            <a:endParaRPr lang="en-US" sz="4000" dirty="0"/>
          </a:p>
        </p:txBody>
      </p:sp>
      <p:pic>
        <p:nvPicPr>
          <p:cNvPr id="1026" name="Picture 2"/>
          <p:cNvPicPr>
            <a:picLocks noChangeAspect="1" noChangeArrowheads="1"/>
          </p:cNvPicPr>
          <p:nvPr/>
        </p:nvPicPr>
        <p:blipFill>
          <a:blip r:embed="rId2" cstate="print"/>
          <a:srcRect/>
          <a:stretch>
            <a:fillRect/>
          </a:stretch>
        </p:blipFill>
        <p:spPr bwMode="auto">
          <a:xfrm>
            <a:off x="293697" y="1700808"/>
            <a:ext cx="8526775"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7384"/>
            <a:ext cx="8041440" cy="904205"/>
          </a:xfrm>
        </p:spPr>
        <p:txBody>
          <a:bodyPr/>
          <a:lstStyle/>
          <a:p>
            <a:r>
              <a:rPr lang="en-US" sz="4000" dirty="0" smtClean="0"/>
              <a:t>Importance of Soil</a:t>
            </a:r>
            <a:endParaRPr lang="en-US" sz="4000" dirty="0"/>
          </a:p>
        </p:txBody>
      </p:sp>
      <p:sp>
        <p:nvSpPr>
          <p:cNvPr id="3" name="Content Placeholder 2"/>
          <p:cNvSpPr>
            <a:spLocks noGrp="1"/>
          </p:cNvSpPr>
          <p:nvPr>
            <p:ph idx="1"/>
          </p:nvPr>
        </p:nvSpPr>
        <p:spPr>
          <a:xfrm>
            <a:off x="323528" y="908720"/>
            <a:ext cx="8496944" cy="4680520"/>
          </a:xfrm>
        </p:spPr>
        <p:txBody>
          <a:bodyPr>
            <a:normAutofit/>
          </a:bodyPr>
          <a:lstStyle/>
          <a:p>
            <a:r>
              <a:rPr lang="en-US" sz="3200" dirty="0" smtClean="0"/>
              <a:t> Soil : naturally occurring unconsolidated material on the surface of the earth that has been influenced by parent material from the rock below, climate, macro-organisms and micro-organisms.</a:t>
            </a:r>
          </a:p>
          <a:p>
            <a:pPr>
              <a:buNone/>
            </a:pPr>
            <a:endParaRPr lang="en-US" sz="3200" dirty="0" smtClean="0"/>
          </a:p>
          <a:p>
            <a:r>
              <a:rPr lang="en-US" sz="3200" dirty="0" smtClean="0"/>
              <a:t> Soils are complex systems which carry out a wide range of functions that are critical to the functioning of the Earth as a whole as a system</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041440" cy="616173"/>
          </a:xfrm>
        </p:spPr>
        <p:txBody>
          <a:bodyPr/>
          <a:lstStyle/>
          <a:p>
            <a:pPr algn="l"/>
            <a:r>
              <a:rPr lang="en-US" sz="3600" b="1" dirty="0" smtClean="0"/>
              <a:t>Importance of Soil</a:t>
            </a:r>
            <a:endParaRPr lang="en-US" sz="3600" b="1" dirty="0"/>
          </a:p>
        </p:txBody>
      </p:sp>
      <p:sp>
        <p:nvSpPr>
          <p:cNvPr id="3" name="Content Placeholder 2"/>
          <p:cNvSpPr>
            <a:spLocks noGrp="1"/>
          </p:cNvSpPr>
          <p:nvPr>
            <p:ph idx="1"/>
          </p:nvPr>
        </p:nvSpPr>
        <p:spPr>
          <a:xfrm>
            <a:off x="323528" y="764704"/>
            <a:ext cx="8496944" cy="5832648"/>
          </a:xfrm>
        </p:spPr>
        <p:txBody>
          <a:bodyPr>
            <a:noAutofit/>
          </a:bodyPr>
          <a:lstStyle/>
          <a:p>
            <a:r>
              <a:rPr lang="en-US" sz="3000" dirty="0" smtClean="0"/>
              <a:t> Typical cultivated soil: 50-60% mineral particles, 1-5% organic matter, &amp; 40% pore spaces between the particles which will have varying amounts of air and water in them.</a:t>
            </a:r>
          </a:p>
          <a:p>
            <a:r>
              <a:rPr lang="en-US" sz="3000" dirty="0" smtClean="0"/>
              <a:t> Zonal classification of soil : Climate factors</a:t>
            </a:r>
          </a:p>
          <a:p>
            <a:r>
              <a:rPr lang="en-US" sz="3000" dirty="0" smtClean="0"/>
              <a:t> HUMUS: A dark crumbly substance that is very fertile for plant growth.</a:t>
            </a:r>
          </a:p>
          <a:p>
            <a:r>
              <a:rPr lang="en-US" sz="3000" dirty="0" smtClean="0"/>
              <a:t> Precipitation effectiveness (Rainfall):  is the balance between precipitation and potential </a:t>
            </a:r>
            <a:r>
              <a:rPr lang="en-US" sz="3000" dirty="0" err="1" smtClean="0"/>
              <a:t>evapotranspiration</a:t>
            </a:r>
            <a:r>
              <a:rPr lang="en-US" sz="3000" dirty="0" smtClean="0"/>
              <a:t>. Influences direction of water movement in soil, if precipitation is &gt; </a:t>
            </a:r>
            <a:r>
              <a:rPr lang="en-US" sz="3000" b="1" dirty="0" smtClean="0"/>
              <a:t>Leaching</a:t>
            </a:r>
            <a:endParaRPr lang="en-US" sz="3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41440" cy="760189"/>
          </a:xfrm>
        </p:spPr>
        <p:txBody>
          <a:bodyPr/>
          <a:lstStyle/>
          <a:p>
            <a:pPr algn="l"/>
            <a:r>
              <a:rPr lang="en-US" sz="3600" b="1" dirty="0" smtClean="0"/>
              <a:t>Soil Profile</a:t>
            </a:r>
            <a:endParaRPr lang="en-US" sz="3600" b="1" dirty="0"/>
          </a:p>
        </p:txBody>
      </p:sp>
      <p:pic>
        <p:nvPicPr>
          <p:cNvPr id="1026" name="Picture 2" descr="http://soils.ifas.ufl.edu/faculty/grunwald/teaching/eSoilScience/images/profile3D_3.gif"/>
          <p:cNvPicPr>
            <a:picLocks noChangeAspect="1" noChangeArrowheads="1"/>
          </p:cNvPicPr>
          <p:nvPr/>
        </p:nvPicPr>
        <p:blipFill>
          <a:blip r:embed="rId2" cstate="print"/>
          <a:srcRect/>
          <a:stretch>
            <a:fillRect/>
          </a:stretch>
        </p:blipFill>
        <p:spPr bwMode="auto">
          <a:xfrm>
            <a:off x="683568" y="692696"/>
            <a:ext cx="8375766" cy="59492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oil_profile_horizons.png"/>
          <p:cNvPicPr>
            <a:picLocks noGrp="1" noChangeAspect="1"/>
          </p:cNvPicPr>
          <p:nvPr>
            <p:ph type="pic" idx="1"/>
          </p:nvPr>
        </p:nvPicPr>
        <p:blipFill>
          <a:blip r:embed="rId2" cstate="print"/>
          <a:srcRect l="10343" r="10343"/>
          <a:stretch>
            <a:fillRect/>
          </a:stretch>
        </p:blipFill>
        <p:spPr>
          <a:xfrm>
            <a:off x="395536" y="594359"/>
            <a:ext cx="8496944" cy="5758491"/>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emplate>
  <TotalTime>3755</TotalTime>
  <Words>1379</Words>
  <Application>Microsoft Office PowerPoint</Application>
  <PresentationFormat>On-screen Show (4:3)</PresentationFormat>
  <Paragraphs>189</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Bradley Hand ITC TT-Bold</vt:lpstr>
      <vt:lpstr>Cambria</vt:lpstr>
      <vt:lpstr>Rage Italic</vt:lpstr>
      <vt:lpstr>Times New Roman</vt:lpstr>
      <vt:lpstr>Sketchbook</vt:lpstr>
      <vt:lpstr>PowerPoint Presentation</vt:lpstr>
      <vt:lpstr>Unit 3: Human population, carrying capacity and resource use</vt:lpstr>
      <vt:lpstr>The Soil System</vt:lpstr>
      <vt:lpstr>Interactions of Soil</vt:lpstr>
      <vt:lpstr>Contrasts – Different Soils</vt:lpstr>
      <vt:lpstr>Importance of Soil</vt:lpstr>
      <vt:lpstr>Importance of Soil</vt:lpstr>
      <vt:lpstr>Soil Profile</vt:lpstr>
      <vt:lpstr>PowerPoint Presentation</vt:lpstr>
      <vt:lpstr>Soil Horizons</vt:lpstr>
      <vt:lpstr>Process of soil formation</vt:lpstr>
      <vt:lpstr>Inputs into a soil</vt:lpstr>
      <vt:lpstr>Outputs from the soil</vt:lpstr>
      <vt:lpstr>Soil Texture</vt:lpstr>
      <vt:lpstr>Soil Separates</vt:lpstr>
      <vt:lpstr>Soil Textural Triangle – Clay, Silt &amp; Sand</vt:lpstr>
      <vt:lpstr>Soil texture</vt:lpstr>
      <vt:lpstr>Sandy Soils</vt:lpstr>
      <vt:lpstr>Loam Soils</vt:lpstr>
      <vt:lpstr>Clay Soils</vt:lpstr>
      <vt:lpstr> Summary &amp; comparison : Types of Soils</vt:lpstr>
      <vt:lpstr>Soil Degradation</vt:lpstr>
      <vt:lpstr>Process of Soil degradation </vt:lpstr>
      <vt:lpstr>PowerPoint Presentation</vt:lpstr>
      <vt:lpstr>Soil degradation as a result of:</vt:lpstr>
      <vt:lpstr>Biological Degradation</vt:lpstr>
      <vt:lpstr>Chemical Degradation</vt:lpstr>
      <vt:lpstr>Consequences of Soil Degradation</vt:lpstr>
      <vt:lpstr>Soil Degradation – threat to food security?</vt:lpstr>
      <vt:lpstr>Soil conservation measures</vt:lpstr>
      <vt:lpstr>Soil conservation measures</vt:lpstr>
      <vt:lpstr>Soil conservation measures</vt:lpstr>
      <vt:lpstr>Comparisons of No-till, Conservation Tillage &amp; Conventional Tillage</vt:lpstr>
      <vt:lpstr>Comparison of  Conservation tillage &amp; Conventional </vt:lpstr>
      <vt:lpstr>Factors – Soil Productivity</vt:lpstr>
      <vt:lpstr>Factors – Soil Quality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vasha</dc:creator>
  <cp:lastModifiedBy>Jayanta Karmakar</cp:lastModifiedBy>
  <cp:revision>62</cp:revision>
  <dcterms:created xsi:type="dcterms:W3CDTF">2013-10-28T06:04:07Z</dcterms:created>
  <dcterms:modified xsi:type="dcterms:W3CDTF">2024-06-23T17:52:27Z</dcterms:modified>
</cp:coreProperties>
</file>